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61" r:id="rId3"/>
    <p:sldId id="260" r:id="rId4"/>
    <p:sldId id="262" r:id="rId5"/>
    <p:sldId id="257" r:id="rId6"/>
    <p:sldId id="258" r:id="rId7"/>
    <p:sldId id="267" r:id="rId8"/>
    <p:sldId id="263" r:id="rId9"/>
    <p:sldId id="264" r:id="rId10"/>
    <p:sldId id="268" r:id="rId11"/>
    <p:sldId id="266" r:id="rId12"/>
    <p:sldId id="265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CE02"/>
    <a:srgbClr val="EE76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744" autoAdjust="0"/>
  </p:normalViewPr>
  <p:slideViewPr>
    <p:cSldViewPr>
      <p:cViewPr varScale="1">
        <p:scale>
          <a:sx n="60" d="100"/>
          <a:sy n="60" d="100"/>
        </p:scale>
        <p:origin x="1456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51545C0-7B0B-452C-89AB-883E9743DE08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F66279E-AB42-4ECF-A02A-E0BEE6250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151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LF- Notes</a:t>
            </a:r>
            <a:r>
              <a:rPr lang="en-US" baseline="0" dirty="0" smtClean="0"/>
              <a:t> for videos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6279E-AB42-4ECF-A02A-E0BEE62502C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87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LF notes: Have the learners discuss which rights</a:t>
            </a:r>
            <a:r>
              <a:rPr lang="en-US" baseline="0" dirty="0" smtClean="0"/>
              <a:t> from the Magana Carta, English bill of rights, natural rights were violated and have them highlight </a:t>
            </a:r>
            <a:r>
              <a:rPr lang="en-US" baseline="0" smtClean="0"/>
              <a:t>those violations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6279E-AB42-4ECF-A02A-E0BEE62502C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33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http://www.history.com/news/9-things-you-may-not-know-about-the-declaration-of-independence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6279E-AB42-4ECF-A02A-E0BEE62502C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530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</a:t>
            </a:r>
            <a:r>
              <a:rPr lang="en-US" baseline="0" dirty="0" smtClean="0"/>
              <a:t> are several reason why ____________. One reason that _______ was________. Another reason for _________ was _________.  Another (idea/action) that influenced/motivated/inspired the ___________ to __________ was____________.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6279E-AB42-4ECF-A02A-E0BEE62502C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567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LF- Have the learners identify where each highlighted/colored text originated</a:t>
            </a:r>
            <a:r>
              <a:rPr lang="en-US" baseline="0" dirty="0" smtClean="0"/>
              <a:t> from. Ex. All men are created equal –John Locke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6279E-AB42-4ECF-A02A-E0BEE62502C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857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https://www.youtube.com/watch?v=Nnqk-yGzYYg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6279E-AB42-4ECF-A02A-E0BEE62502C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54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LF learners are to complete the second part (results) of</a:t>
            </a:r>
            <a:r>
              <a:rPr lang="en-US" baseline="0" dirty="0" smtClean="0"/>
              <a:t> the thinking map and add to their summary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6279E-AB42-4ECF-A02A-E0BEE62502C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1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863F-EA88-4E6F-A852-5AB14293EE43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66DE2-B317-4F27-B779-F9AAC096D0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863F-EA88-4E6F-A852-5AB14293EE43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66DE2-B317-4F27-B779-F9AAC096D0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863F-EA88-4E6F-A852-5AB14293EE43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66DE2-B317-4F27-B779-F9AAC096D03B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863F-EA88-4E6F-A852-5AB14293EE43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66DE2-B317-4F27-B779-F9AAC096D0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863F-EA88-4E6F-A852-5AB14293EE43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66DE2-B317-4F27-B779-F9AAC096D0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863F-EA88-4E6F-A852-5AB14293EE43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66DE2-B317-4F27-B779-F9AAC096D03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863F-EA88-4E6F-A852-5AB14293EE43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66DE2-B317-4F27-B779-F9AAC096D0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863F-EA88-4E6F-A852-5AB14293EE43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66DE2-B317-4F27-B779-F9AAC096D0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863F-EA88-4E6F-A852-5AB14293EE43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66DE2-B317-4F27-B779-F9AAC096D0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863F-EA88-4E6F-A852-5AB14293EE43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66DE2-B317-4F27-B779-F9AAC096D03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863F-EA88-4E6F-A852-5AB14293EE43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66DE2-B317-4F27-B779-F9AAC096D03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90A863F-EA88-4E6F-A852-5AB14293EE43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6666DE2-B317-4F27-B779-F9AAC096D03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istory.com/topics/american-revolution/declaration-of-independence/videos/declaration-of-independence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3394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600" b="1" u="sng" dirty="0" smtClean="0">
                <a:effectLst/>
                <a:latin typeface="Cambria"/>
                <a:ea typeface="Times New Roman"/>
                <a:cs typeface="Cambria"/>
              </a:rPr>
              <a:t>Measurement Topic 1</a:t>
            </a:r>
            <a:r>
              <a:rPr lang="en-US" sz="3600" b="1" dirty="0" smtClean="0">
                <a:effectLst/>
                <a:latin typeface="Cambria"/>
                <a:ea typeface="Times New Roman"/>
                <a:cs typeface="Cambria"/>
              </a:rPr>
              <a:t>: </a:t>
            </a:r>
            <a:r>
              <a:rPr lang="en-US" sz="3200" dirty="0" smtClean="0">
                <a:effectLst/>
                <a:latin typeface="Times New Roman"/>
                <a:ea typeface="Times New Roman"/>
              </a:rPr>
              <a:t/>
            </a:r>
            <a:br>
              <a:rPr lang="en-US" sz="3200" dirty="0" smtClean="0">
                <a:effectLst/>
                <a:latin typeface="Times New Roman"/>
                <a:ea typeface="Times New Roman"/>
              </a:rPr>
            </a:br>
            <a:r>
              <a:rPr lang="en-US" sz="3600" b="1" dirty="0" smtClean="0">
                <a:effectLst/>
                <a:latin typeface="Times New Roman"/>
                <a:ea typeface="Times New Roman"/>
              </a:rPr>
              <a:t>The Development of Modern Political Thought</a:t>
            </a:r>
            <a:endParaRPr lang="en-US" sz="3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276600"/>
            <a:ext cx="7162800" cy="1828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ea typeface="Times New Roman"/>
                <a:cs typeface="Calibri"/>
              </a:rPr>
              <a:t> </a:t>
            </a:r>
            <a:r>
              <a:rPr lang="en-US" sz="2400" cap="none" dirty="0" smtClean="0">
                <a:solidFill>
                  <a:schemeClr val="tx1"/>
                </a:solidFill>
                <a:ea typeface="Times New Roman"/>
                <a:cs typeface="Calibri"/>
              </a:rPr>
              <a:t>LT1/2</a:t>
            </a:r>
            <a:r>
              <a:rPr lang="en-US" sz="2400" b="1" cap="none" dirty="0" smtClean="0">
                <a:solidFill>
                  <a:schemeClr val="tx1"/>
                </a:solidFill>
                <a:ea typeface="Times New Roman"/>
                <a:cs typeface="Calibri"/>
              </a:rPr>
              <a:t>: </a:t>
            </a:r>
            <a:r>
              <a:rPr lang="en-US" sz="2400" b="1" u="sng" cap="none" dirty="0" smtClean="0">
                <a:solidFill>
                  <a:schemeClr val="tx1"/>
                </a:solidFill>
                <a:ea typeface="Times New Roman"/>
                <a:cs typeface="Calibri"/>
              </a:rPr>
              <a:t>Explain The Connection </a:t>
            </a:r>
            <a:r>
              <a:rPr lang="en-US" sz="2400" cap="none" dirty="0" smtClean="0">
                <a:solidFill>
                  <a:schemeClr val="tx1"/>
                </a:solidFill>
                <a:ea typeface="Times New Roman"/>
                <a:cs typeface="Calibri"/>
              </a:rPr>
              <a:t>Between The Important </a:t>
            </a:r>
            <a:r>
              <a:rPr lang="en-US" sz="2400" b="1" cap="none" dirty="0" smtClean="0">
                <a:solidFill>
                  <a:schemeClr val="tx1"/>
                </a:solidFill>
                <a:ea typeface="Times New Roman"/>
                <a:cs typeface="Calibri"/>
              </a:rPr>
              <a:t>ideas</a:t>
            </a:r>
            <a:r>
              <a:rPr lang="en-US" sz="2400" cap="none" dirty="0" smtClean="0">
                <a:solidFill>
                  <a:schemeClr val="tx1"/>
                </a:solidFill>
                <a:ea typeface="Times New Roman"/>
                <a:cs typeface="Calibri"/>
              </a:rPr>
              <a:t> of the enlightenment philosophers To The American Revolution (war), the Declaration of Independence and the bill of rights.</a:t>
            </a:r>
            <a:endParaRPr lang="en-US" sz="2400" cap="none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ctorres\AppData\Local\Microsoft\Windows\Temporary Internet Files\Content.IE5\JA7X7JZ5\connection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86000"/>
            <a:ext cx="193675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06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Bill of rights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1" r="9279"/>
          <a:stretch/>
        </p:blipFill>
        <p:spPr bwMode="auto">
          <a:xfrm>
            <a:off x="381000" y="1558426"/>
            <a:ext cx="4267200" cy="5333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What document(s) influenced the rights you have today found in the US bill of rights?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48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study.com/academy/lesson/the-declaration-of-independence-text-signers-and-legacy.html</a:t>
            </a:r>
          </a:p>
          <a:p>
            <a:endParaRPr lang="en-US" sz="1800" dirty="0">
              <a:hlinkClick r:id="rId2"/>
            </a:endParaRPr>
          </a:p>
          <a:p>
            <a:endParaRPr lang="en-US" sz="1800" dirty="0">
              <a:hlinkClick r:id="rId2"/>
            </a:endParaRPr>
          </a:p>
          <a:p>
            <a:r>
              <a:rPr lang="en-US" sz="1800" dirty="0" smtClean="0">
                <a:hlinkClick r:id="rId2"/>
              </a:rPr>
              <a:t>http</a:t>
            </a:r>
            <a:r>
              <a:rPr lang="en-US" sz="1800" dirty="0">
                <a:hlinkClick r:id="rId2"/>
              </a:rPr>
              <a:t>://</a:t>
            </a:r>
            <a:r>
              <a:rPr lang="en-US" sz="1800" dirty="0" smtClean="0">
                <a:hlinkClick r:id="rId2"/>
              </a:rPr>
              <a:t>www.history.com/topics/american-revolution/declaration-of-independence/videos/declaration-of-independence</a:t>
            </a:r>
            <a:endParaRPr lang="en-US" sz="1800" dirty="0" smtClean="0"/>
          </a:p>
          <a:p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8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26128" y="1719071"/>
            <a:ext cx="3231472" cy="4224529"/>
          </a:xfrm>
        </p:spPr>
        <p:txBody>
          <a:bodyPr>
            <a:normAutofit/>
          </a:bodyPr>
          <a:lstStyle/>
          <a:p>
            <a:r>
              <a:rPr lang="en-US" dirty="0" smtClean="0"/>
              <a:t>Go back and highlight your notes for things you think are important</a:t>
            </a:r>
          </a:p>
          <a:p>
            <a:r>
              <a:rPr lang="en-US" dirty="0" smtClean="0"/>
              <a:t>Create the flow map</a:t>
            </a:r>
          </a:p>
          <a:p>
            <a:r>
              <a:rPr lang="en-US" dirty="0" smtClean="0"/>
              <a:t>Add your summary explaining how the documents and ideas </a:t>
            </a:r>
            <a:r>
              <a:rPr lang="en-US" b="1" dirty="0" smtClean="0"/>
              <a:t>effected the USA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810000" y="1719071"/>
            <a:ext cx="4876800" cy="440740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b="1" dirty="0" smtClean="0"/>
              <a:t>Actions/Ideas                            Results</a:t>
            </a:r>
            <a:endParaRPr lang="en-US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4024745" y="2247900"/>
            <a:ext cx="12192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024745" y="3016827"/>
            <a:ext cx="12192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024745" y="3810000"/>
            <a:ext cx="12192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003963" y="4589318"/>
            <a:ext cx="12192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024745" y="5410200"/>
            <a:ext cx="12192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562600" y="3702627"/>
            <a:ext cx="12192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562600" y="38100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American Revolution </a:t>
            </a:r>
            <a:endParaRPr lang="en-US" sz="1400" dirty="0"/>
          </a:p>
        </p:txBody>
      </p:sp>
      <p:sp>
        <p:nvSpPr>
          <p:cNvPr id="21" name="Rectangle 20"/>
          <p:cNvSpPr/>
          <p:nvPr/>
        </p:nvSpPr>
        <p:spPr>
          <a:xfrm>
            <a:off x="7543800" y="2247900"/>
            <a:ext cx="12192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543800" y="3086100"/>
            <a:ext cx="12192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543800" y="3903518"/>
            <a:ext cx="12192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543800" y="4724400"/>
            <a:ext cx="12192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334000" y="2514600"/>
            <a:ext cx="533400" cy="10668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6629400" y="2628900"/>
            <a:ext cx="762000" cy="9525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858000" y="4589318"/>
            <a:ext cx="533400" cy="47798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972300" y="4045527"/>
            <a:ext cx="533400" cy="10737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6961909" y="3377045"/>
            <a:ext cx="533400" cy="47451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5334000" y="4495800"/>
            <a:ext cx="838200" cy="125730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5295900" y="4495800"/>
            <a:ext cx="571500" cy="40005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5314950" y="3273136"/>
            <a:ext cx="285750" cy="30826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6" idx="3"/>
          </p:cNvCxnSpPr>
          <p:nvPr/>
        </p:nvCxnSpPr>
        <p:spPr>
          <a:xfrm>
            <a:off x="5243945" y="4152900"/>
            <a:ext cx="3048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28600" y="6045139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Use the following language:  </a:t>
            </a:r>
            <a:r>
              <a:rPr lang="en-US" dirty="0" smtClean="0"/>
              <a:t>resulted in, caused, created, made, lead to, produced, shaped, and formed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35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ideas from important documents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Magna Carta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3276600"/>
            <a:ext cx="4114800" cy="3124199"/>
          </a:xfrm>
        </p:spPr>
        <p:txBody>
          <a:bodyPr>
            <a:normAutofit/>
          </a:bodyPr>
          <a:lstStyle/>
          <a:p>
            <a:r>
              <a:rPr lang="en-US" dirty="0" smtClean="0"/>
              <a:t>Limit the power of the </a:t>
            </a:r>
            <a:r>
              <a:rPr lang="en-US" dirty="0" err="1" smtClean="0"/>
              <a:t>gov</a:t>
            </a:r>
            <a:r>
              <a:rPr lang="en-US" dirty="0" smtClean="0"/>
              <a:t> (KING)</a:t>
            </a:r>
          </a:p>
          <a:p>
            <a:r>
              <a:rPr lang="en-US" dirty="0" smtClean="0"/>
              <a:t>Created 25 guys to watch king (Parliament) </a:t>
            </a:r>
          </a:p>
          <a:p>
            <a:r>
              <a:rPr lang="en-US" dirty="0" smtClean="0"/>
              <a:t>Peoples property is protected from being taken over</a:t>
            </a:r>
          </a:p>
          <a:p>
            <a:r>
              <a:rPr lang="en-US" dirty="0" smtClean="0"/>
              <a:t>People can not go to jail without being charged with a crime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English Bill of rights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Took almost all the King’s power away</a:t>
            </a:r>
          </a:p>
          <a:p>
            <a:r>
              <a:rPr lang="en-US" dirty="0" smtClean="0"/>
              <a:t>More rights protected  </a:t>
            </a:r>
          </a:p>
          <a:p>
            <a:pPr lvl="1"/>
            <a:r>
              <a:rPr lang="en-US" dirty="0" smtClean="0"/>
              <a:t>Freedom of speech</a:t>
            </a:r>
          </a:p>
          <a:p>
            <a:pPr lvl="1"/>
            <a:r>
              <a:rPr lang="en-US" dirty="0" smtClean="0"/>
              <a:t>No army in peace time</a:t>
            </a:r>
          </a:p>
          <a:p>
            <a:pPr lvl="1"/>
            <a:r>
              <a:rPr lang="en-US" dirty="0" smtClean="0"/>
              <a:t>Right to free </a:t>
            </a:r>
            <a:r>
              <a:rPr lang="en-US" dirty="0"/>
              <a:t>e</a:t>
            </a:r>
            <a:r>
              <a:rPr lang="en-US" dirty="0" smtClean="0"/>
              <a:t>lections</a:t>
            </a:r>
          </a:p>
          <a:p>
            <a:pPr lvl="1"/>
            <a:r>
              <a:rPr lang="en-US" dirty="0" smtClean="0"/>
              <a:t>No excessive fines</a:t>
            </a:r>
          </a:p>
          <a:p>
            <a:pPr lvl="1"/>
            <a:r>
              <a:rPr lang="en-US" dirty="0" smtClean="0"/>
              <a:t>No cruel and unusual punishment</a:t>
            </a:r>
          </a:p>
          <a:p>
            <a:pPr lvl="1"/>
            <a:r>
              <a:rPr lang="en-US" dirty="0"/>
              <a:t>Permission needed to raise </a:t>
            </a:r>
            <a:r>
              <a:rPr lang="en-US" dirty="0" smtClean="0"/>
              <a:t>taxes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69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build="p"/>
      <p:bldP spid="7" grpId="0" build="p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Enlightenment ideas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533400" y="1219200"/>
            <a:ext cx="4040188" cy="639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81200"/>
            <a:ext cx="4040188" cy="4572000"/>
          </a:xfrm>
        </p:spPr>
        <p:txBody>
          <a:bodyPr>
            <a:normAutofit lnSpcReduction="10000"/>
          </a:bodyPr>
          <a:lstStyle/>
          <a:p>
            <a:r>
              <a:rPr lang="en-US" b="1" smtClean="0"/>
              <a:t>Locke</a:t>
            </a:r>
          </a:p>
          <a:p>
            <a:pPr lvl="1"/>
            <a:r>
              <a:rPr lang="en-US" smtClean="0"/>
              <a:t>Everyone </a:t>
            </a:r>
            <a:r>
              <a:rPr lang="en-US" dirty="0" smtClean="0"/>
              <a:t>has rights</a:t>
            </a:r>
          </a:p>
          <a:p>
            <a:pPr lvl="2"/>
            <a:r>
              <a:rPr lang="en-US" dirty="0" smtClean="0"/>
              <a:t>Natural Rights –Life, liberty, and own property</a:t>
            </a:r>
          </a:p>
          <a:p>
            <a:pPr lvl="1"/>
            <a:r>
              <a:rPr lang="en-US" dirty="0" smtClean="0"/>
              <a:t>Government gets its power from the people</a:t>
            </a:r>
          </a:p>
          <a:p>
            <a:pPr lvl="1"/>
            <a:r>
              <a:rPr lang="en-US" dirty="0" smtClean="0"/>
              <a:t>If a government doesn’t protect the peoples rights it </a:t>
            </a:r>
            <a:r>
              <a:rPr lang="en-US" b="1" dirty="0" smtClean="0"/>
              <a:t>can be overthrown</a:t>
            </a:r>
          </a:p>
          <a:p>
            <a:r>
              <a:rPr lang="en-US" b="1" dirty="0" smtClean="0"/>
              <a:t>Rousseau</a:t>
            </a:r>
          </a:p>
          <a:p>
            <a:pPr lvl="1"/>
            <a:r>
              <a:rPr lang="en-US" dirty="0" smtClean="0"/>
              <a:t>People are good, so they should create their own laws</a:t>
            </a:r>
          </a:p>
          <a:p>
            <a:pPr lvl="1"/>
            <a:r>
              <a:rPr lang="en-US" dirty="0" smtClean="0"/>
              <a:t>People should elect representatives to run the </a:t>
            </a:r>
            <a:r>
              <a:rPr lang="en-US" dirty="0" err="1" smtClean="0"/>
              <a:t>gov.</a:t>
            </a:r>
            <a:r>
              <a:rPr lang="en-US" dirty="0" smtClean="0"/>
              <a:t> for them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752600"/>
            <a:ext cx="4041775" cy="63976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Montesquieu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286000"/>
            <a:ext cx="3822192" cy="2697163"/>
          </a:xfrm>
        </p:spPr>
        <p:txBody>
          <a:bodyPr/>
          <a:lstStyle/>
          <a:p>
            <a:r>
              <a:rPr lang="en-US" dirty="0" smtClean="0"/>
              <a:t>Separation of power</a:t>
            </a:r>
          </a:p>
          <a:p>
            <a:pPr lvl="1"/>
            <a:r>
              <a:rPr lang="en-US" dirty="0" smtClean="0"/>
              <a:t>When one person or group has all the power, then it becomes corrupt = violates people’s rights </a:t>
            </a:r>
          </a:p>
          <a:p>
            <a:pPr lvl="1"/>
            <a:r>
              <a:rPr lang="en-US" dirty="0" smtClean="0"/>
              <a:t>Separate a governments power up to keep it from being corrupt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02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5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Enlightenment</a:t>
            </a:r>
          </a:p>
          <a:p>
            <a:r>
              <a:rPr lang="en-US" dirty="0" smtClean="0"/>
              <a:t>13 colonies (brain pop)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After next slide American revolutionary war causes (brain pop)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81000" y="762000"/>
            <a:ext cx="3048000" cy="639762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Ideas Spread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04800" y="1752600"/>
            <a:ext cx="2971800" cy="43735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 Enlightenment ideas spread all over the world!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The new ideas make it to the 13 colonies (America)</a:t>
            </a:r>
          </a:p>
          <a:p>
            <a:pPr lvl="2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02025" y="1219200"/>
            <a:ext cx="5641975" cy="639762"/>
          </a:xfrm>
        </p:spPr>
        <p:txBody>
          <a:bodyPr>
            <a:noAutofit/>
          </a:bodyPr>
          <a:lstStyle/>
          <a:p>
            <a:r>
              <a:rPr lang="en-US" sz="3200" dirty="0" smtClean="0"/>
              <a:t>Background on 13 colonies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29001" y="2362200"/>
            <a:ext cx="5257800" cy="43433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13 colonies (America) were </a:t>
            </a:r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ontrolled/run/governed by England (1600-1770s)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13 colonies were not happy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Complaints 13 colonies had against England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Taxes too high and too many </a:t>
            </a:r>
            <a:r>
              <a:rPr lang="en-US" b="1" dirty="0" smtClean="0">
                <a:solidFill>
                  <a:schemeClr val="tx1"/>
                </a:solidFill>
              </a:rPr>
              <a:t>new taxes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Laws unfair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They have </a:t>
            </a:r>
            <a:r>
              <a:rPr lang="en-US" b="1" dirty="0" smtClean="0">
                <a:solidFill>
                  <a:schemeClr val="tx1"/>
                </a:solidFill>
              </a:rPr>
              <a:t>no say </a:t>
            </a:r>
            <a:r>
              <a:rPr lang="en-US" dirty="0" smtClean="0">
                <a:solidFill>
                  <a:schemeClr val="tx1"/>
                </a:solidFill>
              </a:rPr>
              <a:t>in the government/laws created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England will not listen to them and make changes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Soldiers lived in their homes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They didn’t have </a:t>
            </a:r>
            <a:r>
              <a:rPr lang="en-US" b="1" dirty="0" smtClean="0">
                <a:solidFill>
                  <a:schemeClr val="tx1"/>
                </a:solidFill>
              </a:rPr>
              <a:t>freedom of speech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Soldiers took their property away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People </a:t>
            </a:r>
            <a:r>
              <a:rPr lang="en-US" b="1" dirty="0" smtClean="0">
                <a:solidFill>
                  <a:schemeClr val="tx1"/>
                </a:solidFill>
              </a:rPr>
              <a:t>arrested without being charged </a:t>
            </a:r>
          </a:p>
        </p:txBody>
      </p:sp>
    </p:spTree>
    <p:extLst>
      <p:ext uri="{BB962C8B-B14F-4D97-AF65-F5344CB8AC3E}">
        <p14:creationId xmlns:p14="http://schemas.microsoft.com/office/powerpoint/2010/main" val="106261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uiExpand="1" build="p"/>
      <p:bldP spid="5" grpId="0" build="p"/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Ideas </a:t>
            </a:r>
            <a:r>
              <a:rPr lang="en-US" b="1" dirty="0" smtClean="0">
                <a:solidFill>
                  <a:srgbClr val="FF0000"/>
                </a:solidFill>
              </a:rPr>
              <a:t>inspired</a:t>
            </a:r>
            <a:r>
              <a:rPr lang="en-US" dirty="0" smtClean="0"/>
              <a:t> a Revolution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057400"/>
            <a:ext cx="3822192" cy="639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13 colonies revolt 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667000"/>
            <a:ext cx="4192587" cy="3459163"/>
          </a:xfrm>
        </p:spPr>
        <p:txBody>
          <a:bodyPr>
            <a:normAutofit/>
          </a:bodyPr>
          <a:lstStyle/>
          <a:p>
            <a:r>
              <a:rPr lang="en-US" dirty="0" smtClean="0"/>
              <a:t>The colonists (people living in the 13 colonies) took the ideas from John Locke</a:t>
            </a:r>
            <a:r>
              <a:rPr lang="en-US" dirty="0"/>
              <a:t> </a:t>
            </a:r>
          </a:p>
          <a:p>
            <a:pPr lvl="1"/>
            <a:r>
              <a:rPr lang="en-US" dirty="0" smtClean="0"/>
              <a:t>If a government is violating your rights then it can be overthrown</a:t>
            </a:r>
          </a:p>
          <a:p>
            <a:pPr lvl="2"/>
            <a:r>
              <a:rPr lang="en-US" dirty="0" smtClean="0"/>
              <a:t>They said the  rights found in Magna Carta and the English Bill of rights are being violated</a:t>
            </a:r>
          </a:p>
          <a:p>
            <a:pPr lvl="2"/>
            <a:r>
              <a:rPr lang="en-US" dirty="0" smtClean="0"/>
              <a:t>They said our Natural Rights to life, liberty and property are being violated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2590800"/>
            <a:ext cx="4419600" cy="63976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They demand a divorce!!! </a:t>
            </a:r>
            <a:endParaRPr lang="en-US" sz="2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4" y="3429000"/>
            <a:ext cx="4041775" cy="3048000"/>
          </a:xfrm>
        </p:spPr>
        <p:txBody>
          <a:bodyPr>
            <a:normAutofit/>
          </a:bodyPr>
          <a:lstStyle/>
          <a:p>
            <a:r>
              <a:rPr lang="en-US" dirty="0" smtClean="0"/>
              <a:t>Leaders of the 13 colonies met</a:t>
            </a:r>
          </a:p>
          <a:p>
            <a:pPr lvl="1"/>
            <a:r>
              <a:rPr lang="en-US" b="1" dirty="0" smtClean="0"/>
              <a:t>Wrote the Declaration of Independence</a:t>
            </a:r>
          </a:p>
          <a:p>
            <a:pPr lvl="2"/>
            <a:r>
              <a:rPr lang="en-US" dirty="0" smtClean="0"/>
              <a:t>This documents outlined their rights</a:t>
            </a:r>
          </a:p>
          <a:p>
            <a:pPr lvl="2"/>
            <a:r>
              <a:rPr lang="en-US" dirty="0" smtClean="0"/>
              <a:t>It listed all the violations by the king of England</a:t>
            </a:r>
          </a:p>
          <a:p>
            <a:pPr lvl="2"/>
            <a:r>
              <a:rPr lang="en-US" dirty="0" smtClean="0"/>
              <a:t>At the end they declared their independence from England!!!!!!!!!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31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uiExpand="1" build="p"/>
      <p:bldP spid="5" grpId="0" build="p"/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26128" y="1719071"/>
            <a:ext cx="3231472" cy="4224529"/>
          </a:xfrm>
        </p:spPr>
        <p:txBody>
          <a:bodyPr>
            <a:normAutofit/>
          </a:bodyPr>
          <a:lstStyle/>
          <a:p>
            <a:r>
              <a:rPr lang="en-US" dirty="0" smtClean="0"/>
              <a:t>Go back and highlight your notes for things you think are important</a:t>
            </a:r>
          </a:p>
          <a:p>
            <a:r>
              <a:rPr lang="en-US" dirty="0" smtClean="0"/>
              <a:t>Create the flow map</a:t>
            </a:r>
          </a:p>
          <a:p>
            <a:r>
              <a:rPr lang="en-US" dirty="0" smtClean="0"/>
              <a:t>Write a summary explaining all the actions/ideas that influenced the American revolution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810000" y="1719071"/>
            <a:ext cx="4876800" cy="440740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b="1" dirty="0" smtClean="0"/>
              <a:t>Actions/Ideas                            </a:t>
            </a:r>
            <a:endParaRPr lang="en-US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4024745" y="2247900"/>
            <a:ext cx="12192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024745" y="3016827"/>
            <a:ext cx="12192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024745" y="3810000"/>
            <a:ext cx="12192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003963" y="4589318"/>
            <a:ext cx="12192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024745" y="5410200"/>
            <a:ext cx="12192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562600" y="3702627"/>
            <a:ext cx="12192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562600" y="38100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American Revolution </a:t>
            </a:r>
            <a:endParaRPr lang="en-US" sz="14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334000" y="2514600"/>
            <a:ext cx="533400" cy="10668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5334000" y="4495800"/>
            <a:ext cx="838200" cy="125730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5295900" y="4495800"/>
            <a:ext cx="571500" cy="40005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5314950" y="3273136"/>
            <a:ext cx="285750" cy="30826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6" idx="3"/>
          </p:cNvCxnSpPr>
          <p:nvPr/>
        </p:nvCxnSpPr>
        <p:spPr>
          <a:xfrm>
            <a:off x="5243945" y="4152900"/>
            <a:ext cx="3048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28600" y="6045139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Use the following language:  </a:t>
            </a:r>
            <a:r>
              <a:rPr lang="en-US" dirty="0" smtClean="0"/>
              <a:t>influenced, motivated, inspired, shaped, guided, led to, caused, resulted in, developed, changed, transformed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32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Declaration of Independence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0350" y="2679700"/>
            <a:ext cx="3274549" cy="34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962400" y="2483070"/>
            <a:ext cx="5029200" cy="4343399"/>
          </a:xfrm>
        </p:spPr>
        <p:txBody>
          <a:bodyPr>
            <a:normAutofit lnSpcReduction="10000"/>
          </a:bodyPr>
          <a:lstStyle/>
          <a:p>
            <a:pPr marL="438912" lvl="0" indent="-320040">
              <a:spcBef>
                <a:spcPts val="0"/>
              </a:spcBef>
              <a:buClr>
                <a:srgbClr val="F0AD00"/>
              </a:buClr>
              <a:buSzPct val="80000"/>
              <a:buFont typeface="Wingdings 2"/>
              <a:buChar char=""/>
            </a:pPr>
            <a:r>
              <a:rPr lang="en-US" sz="2000" dirty="0">
                <a:solidFill>
                  <a:prstClr val="black"/>
                </a:solidFill>
                <a:latin typeface="Corbel"/>
              </a:rPr>
              <a:t>We hold these truths to be self-evident, that </a:t>
            </a:r>
            <a:r>
              <a:rPr lang="en-US" sz="2000" dirty="0">
                <a:solidFill>
                  <a:srgbClr val="EE7612"/>
                </a:solidFill>
                <a:latin typeface="Corbel"/>
              </a:rPr>
              <a:t>all men are created equal</a:t>
            </a:r>
            <a:r>
              <a:rPr lang="en-US" sz="2000" dirty="0">
                <a:solidFill>
                  <a:prstClr val="black"/>
                </a:solidFill>
                <a:latin typeface="Corbel"/>
              </a:rPr>
              <a:t>, that they are 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Corbel"/>
              </a:rPr>
              <a:t>endowed by their Creator </a:t>
            </a:r>
            <a:r>
              <a:rPr lang="en-US" sz="2000" dirty="0">
                <a:solidFill>
                  <a:prstClr val="black"/>
                </a:solidFill>
                <a:latin typeface="Corbel"/>
              </a:rPr>
              <a:t>with certain </a:t>
            </a:r>
            <a:r>
              <a:rPr lang="en-US" sz="2000" b="1" dirty="0">
                <a:solidFill>
                  <a:srgbClr val="FF0000"/>
                </a:solidFill>
                <a:latin typeface="Corbel"/>
              </a:rPr>
              <a:t>unalienable Rights</a:t>
            </a:r>
            <a:r>
              <a:rPr lang="en-US" sz="2000" dirty="0">
                <a:solidFill>
                  <a:prstClr val="black"/>
                </a:solidFill>
                <a:latin typeface="Corbel"/>
              </a:rPr>
              <a:t>, that among these are </a:t>
            </a:r>
            <a:r>
              <a:rPr lang="en-US" sz="2000" dirty="0">
                <a:solidFill>
                  <a:srgbClr val="FF0000"/>
                </a:solidFill>
                <a:latin typeface="Corbel"/>
              </a:rPr>
              <a:t>Life, Liberty </a:t>
            </a:r>
            <a:r>
              <a:rPr lang="en-US" sz="2000" dirty="0">
                <a:solidFill>
                  <a:prstClr val="black"/>
                </a:solidFill>
                <a:latin typeface="Corbel"/>
              </a:rPr>
              <a:t>and the pursuit of Happiness.--That to secure these rights, </a:t>
            </a:r>
            <a:r>
              <a:rPr lang="en-US" sz="2000" dirty="0">
                <a:solidFill>
                  <a:srgbClr val="0070C0"/>
                </a:solidFill>
                <a:latin typeface="Corbel"/>
              </a:rPr>
              <a:t>Governments are instituted among Men, deriving their just powers from the </a:t>
            </a:r>
            <a:r>
              <a:rPr lang="en-US" sz="2000" b="1" dirty="0">
                <a:solidFill>
                  <a:srgbClr val="0070C0"/>
                </a:solidFill>
                <a:latin typeface="Corbel"/>
              </a:rPr>
              <a:t>consent</a:t>
            </a:r>
            <a:r>
              <a:rPr lang="en-US" sz="2000" dirty="0">
                <a:solidFill>
                  <a:srgbClr val="0070C0"/>
                </a:solidFill>
                <a:latin typeface="Corbel"/>
              </a:rPr>
              <a:t> of the governed</a:t>
            </a:r>
            <a:r>
              <a:rPr lang="en-US" sz="2000" dirty="0">
                <a:solidFill>
                  <a:prstClr val="black"/>
                </a:solidFill>
                <a:latin typeface="Corbel"/>
              </a:rPr>
              <a:t>, --That whenever any Form of </a:t>
            </a:r>
            <a:r>
              <a:rPr lang="en-US" sz="2000" dirty="0">
                <a:solidFill>
                  <a:srgbClr val="E66C7D">
                    <a:lumMod val="50000"/>
                  </a:srgbClr>
                </a:solidFill>
                <a:latin typeface="Corbel"/>
              </a:rPr>
              <a:t>Government becomes destructive of these ends, it is the </a:t>
            </a:r>
            <a:r>
              <a:rPr lang="en-US" sz="2000" b="1" dirty="0">
                <a:solidFill>
                  <a:srgbClr val="E66C7D">
                    <a:lumMod val="50000"/>
                  </a:srgbClr>
                </a:solidFill>
                <a:latin typeface="Corbel"/>
              </a:rPr>
              <a:t>Right of the People to alter or to abolish i</a:t>
            </a:r>
            <a:r>
              <a:rPr lang="en-US" sz="2000" dirty="0">
                <a:solidFill>
                  <a:srgbClr val="E66C7D">
                    <a:lumMod val="50000"/>
                  </a:srgbClr>
                </a:solidFill>
                <a:latin typeface="Corbel"/>
              </a:rPr>
              <a:t>t, and to institute new Government</a:t>
            </a:r>
            <a:r>
              <a:rPr lang="en-US" sz="2000" dirty="0">
                <a:solidFill>
                  <a:prstClr val="black"/>
                </a:solidFill>
                <a:latin typeface="Corbel"/>
              </a:rPr>
              <a:t>,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17526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Written by Thomas Jefferson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11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Revolution (WAR)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26128" y="1719070"/>
            <a:ext cx="4038600" cy="4910329"/>
          </a:xfrm>
        </p:spPr>
        <p:txBody>
          <a:bodyPr>
            <a:normAutofit/>
          </a:bodyPr>
          <a:lstStyle/>
          <a:p>
            <a:r>
              <a:rPr lang="en-US" dirty="0" smtClean="0"/>
              <a:t>England and the USA go to war</a:t>
            </a:r>
          </a:p>
          <a:p>
            <a:pPr lvl="1"/>
            <a:r>
              <a:rPr lang="en-US" dirty="0" smtClean="0"/>
              <a:t>War lasted 8 years</a:t>
            </a:r>
          </a:p>
          <a:p>
            <a:pPr lvl="1"/>
            <a:r>
              <a:rPr lang="en-US" dirty="0" smtClean="0"/>
              <a:t>USA wins </a:t>
            </a:r>
            <a:r>
              <a:rPr lang="en-US" b="1" u="sng" dirty="0" smtClean="0"/>
              <a:t>freedom</a:t>
            </a:r>
            <a:r>
              <a:rPr lang="en-US" dirty="0" smtClean="0"/>
              <a:t>1783</a:t>
            </a:r>
          </a:p>
          <a:p>
            <a:pPr lvl="1"/>
            <a:r>
              <a:rPr lang="en-US" dirty="0" smtClean="0"/>
              <a:t>4 years later US Constitution is created</a:t>
            </a:r>
          </a:p>
          <a:p>
            <a:pPr lvl="1"/>
            <a:r>
              <a:rPr lang="en-US" dirty="0" smtClean="0"/>
              <a:t>Our current government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572000" y="2209800"/>
            <a:ext cx="4038600" cy="4407408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u="sng" dirty="0" smtClean="0"/>
              <a:t>US Constitution</a:t>
            </a:r>
            <a:endParaRPr lang="en-US" u="sng" dirty="0"/>
          </a:p>
          <a:p>
            <a:r>
              <a:rPr lang="en-US" dirty="0" smtClean="0"/>
              <a:t>Created </a:t>
            </a:r>
            <a:r>
              <a:rPr lang="en-US" b="1" dirty="0" smtClean="0"/>
              <a:t>3 separate branches of </a:t>
            </a:r>
            <a:r>
              <a:rPr lang="en-US" dirty="0" smtClean="0"/>
              <a:t>government to run USA government</a:t>
            </a:r>
          </a:p>
          <a:p>
            <a:r>
              <a:rPr lang="en-US" dirty="0" smtClean="0"/>
              <a:t>US Bill of rights added to protect the rights of the people</a:t>
            </a:r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55618"/>
            <a:ext cx="4191000" cy="1850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12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5418</TotalTime>
  <Words>853</Words>
  <Application>Microsoft Office PowerPoint</Application>
  <PresentationFormat>On-screen Show (4:3)</PresentationFormat>
  <Paragraphs>115</Paragraphs>
  <Slides>12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Calibri</vt:lpstr>
      <vt:lpstr>Cambria</vt:lpstr>
      <vt:lpstr>Candara</vt:lpstr>
      <vt:lpstr>Corbel</vt:lpstr>
      <vt:lpstr>Symbol</vt:lpstr>
      <vt:lpstr>Times New Roman</vt:lpstr>
      <vt:lpstr>Wingdings 2</vt:lpstr>
      <vt:lpstr>Waveform</vt:lpstr>
      <vt:lpstr>Measurement Topic 1:  The Development of Modern Political Thought</vt:lpstr>
      <vt:lpstr>Key ideas from important documents</vt:lpstr>
      <vt:lpstr>Enlightenment ideas</vt:lpstr>
      <vt:lpstr>Videos</vt:lpstr>
      <vt:lpstr>PowerPoint Presentation</vt:lpstr>
      <vt:lpstr>Ideas inspired a Revolution</vt:lpstr>
      <vt:lpstr>Assignment </vt:lpstr>
      <vt:lpstr>The Declaration of Independence </vt:lpstr>
      <vt:lpstr>American Revolution (WAR) </vt:lpstr>
      <vt:lpstr>US Bill of rights </vt:lpstr>
      <vt:lpstr>Videos</vt:lpstr>
      <vt:lpstr>Assignment </vt:lpstr>
    </vt:vector>
  </TitlesOfParts>
  <Company>Lindsay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 Topic 1:  The Development of Modern Political Thought</dc:title>
  <dc:creator>Christina Torres</dc:creator>
  <cp:lastModifiedBy>Orlando Benitez</cp:lastModifiedBy>
  <cp:revision>54</cp:revision>
  <cp:lastPrinted>2017-09-12T19:13:43Z</cp:lastPrinted>
  <dcterms:created xsi:type="dcterms:W3CDTF">2015-09-10T00:18:54Z</dcterms:created>
  <dcterms:modified xsi:type="dcterms:W3CDTF">2017-09-12T21:00:59Z</dcterms:modified>
</cp:coreProperties>
</file>