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0"/>
  </p:handoutMasterIdLst>
  <p:sldIdLst>
    <p:sldId id="256" r:id="rId2"/>
    <p:sldId id="261" r:id="rId3"/>
    <p:sldId id="257" r:id="rId4"/>
    <p:sldId id="258" r:id="rId5"/>
    <p:sldId id="260" r:id="rId6"/>
    <p:sldId id="259" r:id="rId7"/>
    <p:sldId id="263" r:id="rId8"/>
    <p:sldId id="262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372BA1-38C3-41D4-8246-2A94DB126C65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0871B0-AFB9-43E4-B61D-0BDFB9FC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149-A100-4F7D-A562-92DDF907EF8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A66A-68E0-4085-B5CC-1E6A29FA6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149-A100-4F7D-A562-92DDF907EF8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A66A-68E0-4085-B5CC-1E6A29FA6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149-A100-4F7D-A562-92DDF907EF8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A66A-68E0-4085-B5CC-1E6A29FA6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149-A100-4F7D-A562-92DDF907EF8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A66A-68E0-4085-B5CC-1E6A29FA6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149-A100-4F7D-A562-92DDF907EF8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A66A-68E0-4085-B5CC-1E6A29FA6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149-A100-4F7D-A562-92DDF907EF8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A66A-68E0-4085-B5CC-1E6A29FA6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149-A100-4F7D-A562-92DDF907EF8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A66A-68E0-4085-B5CC-1E6A29FA6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149-A100-4F7D-A562-92DDF907EF8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A66A-68E0-4085-B5CC-1E6A29FA6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149-A100-4F7D-A562-92DDF907EF8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A66A-68E0-4085-B5CC-1E6A29FA6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149-A100-4F7D-A562-92DDF907EF8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A66A-68E0-4085-B5CC-1E6A29FA6E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149-A100-4F7D-A562-92DDF907EF8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DEA66A-68E0-4085-B5CC-1E6A29FA6E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ADEA66A-68E0-4085-B5CC-1E6A29FA6E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41BA149-A100-4F7D-A562-92DDF907EF89}" type="datetimeFigureOut">
              <a:rPr lang="en-US" smtClean="0"/>
              <a:t>1/28/2016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543800" cy="3203575"/>
          </a:xfrm>
        </p:spPr>
        <p:txBody>
          <a:bodyPr/>
          <a:lstStyle/>
          <a:p>
            <a:r>
              <a:rPr lang="en-US" dirty="0" smtClean="0"/>
              <a:t>Mt3: The Causes and Effects of the First World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3886200"/>
            <a:ext cx="3733800" cy="2743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CMX1</a:t>
            </a:r>
          </a:p>
          <a:p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LT2 Guiding </a:t>
            </a:r>
            <a:r>
              <a:rPr lang="en-US" b="1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tARGET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: </a:t>
            </a:r>
            <a:endParaRPr lang="en-US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Explain how the Bolshevik Revolution in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Russia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affected WW1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Explain how the entry of the USA affected WW1.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9993"/>
            <a:ext cx="812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657600" y="3124200"/>
            <a:ext cx="76200" cy="990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76800" y="2819400"/>
            <a:ext cx="762000" cy="800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2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0176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The war</a:t>
            </a:r>
            <a:br>
              <a:rPr lang="en-US" sz="5400" b="1" dirty="0" smtClean="0"/>
            </a:br>
            <a:r>
              <a:rPr lang="en-US" sz="2400" b="1" dirty="0" smtClean="0"/>
              <a:t>The war was fought on two sides (fronts) </a:t>
            </a:r>
            <a:endParaRPr lang="en-US" sz="5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 smtClean="0"/>
              <a:t>Western Front	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075439"/>
            <a:ext cx="3657600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Germany planned to attack  France first </a:t>
            </a:r>
          </a:p>
          <a:p>
            <a:r>
              <a:rPr lang="en-US" dirty="0" smtClean="0"/>
              <a:t>Both sides (France and Germany) dug trenches for protection</a:t>
            </a:r>
          </a:p>
          <a:p>
            <a:pPr lvl="1"/>
            <a:r>
              <a:rPr lang="en-US" dirty="0" smtClean="0"/>
              <a:t>The land was covered with barbed wire</a:t>
            </a:r>
          </a:p>
          <a:p>
            <a:pPr lvl="1"/>
            <a:r>
              <a:rPr lang="en-US" dirty="0" smtClean="0"/>
              <a:t>Generals did not know how to fight this war so they set their men over the </a:t>
            </a:r>
            <a:r>
              <a:rPr lang="en-US" b="1" dirty="0" smtClean="0"/>
              <a:t>“no mans land” </a:t>
            </a:r>
          </a:p>
          <a:p>
            <a:pPr lvl="2"/>
            <a:r>
              <a:rPr lang="en-US" dirty="0" smtClean="0"/>
              <a:t>Between 1916-1917 millions lost their lives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Eastern Front</a:t>
            </a:r>
            <a:endParaRPr lang="en-US" sz="2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50773" y="2209800"/>
            <a:ext cx="4041775" cy="3616325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Opposite </a:t>
            </a:r>
            <a:r>
              <a:rPr lang="en-US" dirty="0" smtClean="0"/>
              <a:t>of Western Front</a:t>
            </a:r>
          </a:p>
          <a:p>
            <a:r>
              <a:rPr lang="en-US" dirty="0" smtClean="0"/>
              <a:t>A lot of movement </a:t>
            </a:r>
          </a:p>
          <a:p>
            <a:r>
              <a:rPr lang="en-US" dirty="0"/>
              <a:t>Austria-Hungary thrown out of Serbia by Russia</a:t>
            </a:r>
          </a:p>
          <a:p>
            <a:r>
              <a:rPr lang="en-US" dirty="0" smtClean="0"/>
              <a:t>Russia attacked Germany but lost the first two battles </a:t>
            </a:r>
          </a:p>
          <a:p>
            <a:r>
              <a:rPr lang="en-US" dirty="0" smtClean="0"/>
              <a:t>Germany &amp; Austria-Hungary joined forces and pushed Russian back. </a:t>
            </a:r>
          </a:p>
          <a:p>
            <a:pPr lvl="1"/>
            <a:r>
              <a:rPr lang="en-US" dirty="0" smtClean="0"/>
              <a:t>2.5 million Russians were killed.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943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Italy betrayed their Triple Alliance by joining France, Great Britain and Russia in an alliance (Triple Entente renamed/</a:t>
            </a:r>
            <a:r>
              <a:rPr lang="en-US" b="1" dirty="0" smtClean="0">
                <a:solidFill>
                  <a:srgbClr val="FF0000"/>
                </a:solidFill>
              </a:rPr>
              <a:t>Allied Powers)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381000" y="5943600"/>
            <a:ext cx="457200" cy="570131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uiExpand="1" build="p"/>
      <p:bldP spid="6" grpId="0" build="p"/>
      <p:bldP spid="7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Total War: </a:t>
            </a:r>
            <a:r>
              <a:rPr lang="en-US" sz="3600" b="1" dirty="0" smtClean="0"/>
              <a:t>War with no rules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4248150" cy="914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676E40"/>
                </a:solidFill>
              </a:rPr>
              <a:t>Industrialization changed the way war was fought</a:t>
            </a:r>
            <a:endParaRPr lang="en-US" sz="2400" b="1" dirty="0">
              <a:solidFill>
                <a:srgbClr val="676E4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6225" y="2438400"/>
            <a:ext cx="4251960" cy="3797808"/>
          </a:xfrm>
        </p:spPr>
        <p:txBody>
          <a:bodyPr/>
          <a:lstStyle/>
          <a:p>
            <a:r>
              <a:rPr lang="en-US" b="1" u="sng" dirty="0" smtClean="0"/>
              <a:t>War rules change</a:t>
            </a:r>
          </a:p>
          <a:p>
            <a:r>
              <a:rPr lang="en-US" u="sng" dirty="0" smtClean="0"/>
              <a:t>Railroads </a:t>
            </a:r>
            <a:r>
              <a:rPr lang="en-US" dirty="0" smtClean="0"/>
              <a:t>were able to supply troops to areas quickly</a:t>
            </a:r>
          </a:p>
          <a:p>
            <a:r>
              <a:rPr lang="en-US" u="sng" dirty="0" smtClean="0"/>
              <a:t>Factories</a:t>
            </a:r>
            <a:r>
              <a:rPr lang="en-US" dirty="0" smtClean="0"/>
              <a:t> made large amounts of bullets, and weapons</a:t>
            </a:r>
          </a:p>
          <a:p>
            <a:r>
              <a:rPr lang="en-US" u="sng" dirty="0" smtClean="0"/>
              <a:t>Poisons </a:t>
            </a:r>
          </a:p>
          <a:p>
            <a:r>
              <a:rPr lang="en-US" u="sng" dirty="0" smtClean="0"/>
              <a:t>Submarines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First war with </a:t>
            </a:r>
            <a:r>
              <a:rPr lang="en-US" u="sng" dirty="0" smtClean="0"/>
              <a:t>airplanes</a:t>
            </a:r>
          </a:p>
          <a:p>
            <a:pPr lvl="1"/>
            <a:r>
              <a:rPr lang="en-US" dirty="0" smtClean="0"/>
              <a:t>Machine guns added to airplanes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7200" y="1447800"/>
            <a:ext cx="4248150" cy="75895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More nations join the war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1" y="2286000"/>
            <a:ext cx="41148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Ottoman Empire and Bulgaria joined the war on the Triple Alliance side</a:t>
            </a:r>
          </a:p>
          <a:p>
            <a:pPr lvl="1"/>
            <a:r>
              <a:rPr lang="en-US" dirty="0" smtClean="0"/>
              <a:t>Renamed </a:t>
            </a:r>
            <a:r>
              <a:rPr lang="en-US" b="1" u="sng" dirty="0" smtClean="0"/>
              <a:t>Central Powers</a:t>
            </a:r>
            <a:endParaRPr lang="en-US" b="1" u="sng" dirty="0"/>
          </a:p>
          <a:p>
            <a:r>
              <a:rPr lang="en-US" dirty="0" smtClean="0"/>
              <a:t>Allied Powers </a:t>
            </a:r>
            <a:r>
              <a:rPr lang="en-US" dirty="0" err="1" smtClean="0"/>
              <a:t>vs</a:t>
            </a:r>
            <a:r>
              <a:rPr lang="en-US" dirty="0" smtClean="0"/>
              <a:t> Central Powers</a:t>
            </a:r>
          </a:p>
          <a:p>
            <a:r>
              <a:rPr lang="en-US" dirty="0" smtClean="0"/>
              <a:t>Germany/Austria-Hungary / Ottoman Empire(</a:t>
            </a:r>
            <a:r>
              <a:rPr lang="en-US" dirty="0" err="1" smtClean="0"/>
              <a:t>arabian</a:t>
            </a:r>
            <a:r>
              <a:rPr lang="en-US" dirty="0" smtClean="0"/>
              <a:t> nations)/Bulgaria = Central Powers </a:t>
            </a:r>
          </a:p>
          <a:p>
            <a:pPr lvl="4"/>
            <a:r>
              <a:rPr lang="en-US" dirty="0" smtClean="0"/>
              <a:t>Vs.</a:t>
            </a:r>
          </a:p>
          <a:p>
            <a:r>
              <a:rPr lang="en-US" dirty="0" smtClean="0"/>
              <a:t>England, France, Russia and Italy </a:t>
            </a:r>
          </a:p>
        </p:txBody>
      </p:sp>
    </p:spTree>
    <p:extLst>
      <p:ext uri="{BB962C8B-B14F-4D97-AF65-F5344CB8AC3E}">
        <p14:creationId xmlns:p14="http://schemas.microsoft.com/office/powerpoint/2010/main" val="280859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Russia leaves the War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3810000" cy="6397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Problems in Russia during ww1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657600" cy="4225925"/>
          </a:xfrm>
        </p:spPr>
        <p:txBody>
          <a:bodyPr>
            <a:normAutofit/>
          </a:bodyPr>
          <a:lstStyle/>
          <a:p>
            <a:r>
              <a:rPr lang="en-US" dirty="0" smtClean="0"/>
              <a:t>Poorly trained soldiers</a:t>
            </a:r>
          </a:p>
          <a:p>
            <a:r>
              <a:rPr lang="en-US" dirty="0" smtClean="0"/>
              <a:t>Not enough weapons</a:t>
            </a:r>
          </a:p>
          <a:p>
            <a:r>
              <a:rPr lang="en-US" dirty="0" smtClean="0"/>
              <a:t>Millions dead</a:t>
            </a:r>
          </a:p>
          <a:p>
            <a:r>
              <a:rPr lang="en-US" dirty="0" smtClean="0"/>
              <a:t>Czar (Emperor) didn’t pay attention to issues</a:t>
            </a:r>
          </a:p>
          <a:p>
            <a:r>
              <a:rPr lang="en-US" dirty="0" smtClean="0"/>
              <a:t>Women starving so they marched </a:t>
            </a:r>
          </a:p>
          <a:p>
            <a:pPr lvl="1"/>
            <a:r>
              <a:rPr lang="en-US" dirty="0" smtClean="0"/>
              <a:t>Marching slogan </a:t>
            </a:r>
            <a:r>
              <a:rPr lang="en-US" b="1" dirty="0">
                <a:solidFill>
                  <a:srgbClr val="C00000"/>
                </a:solidFill>
              </a:rPr>
              <a:t>B</a:t>
            </a:r>
            <a:r>
              <a:rPr lang="en-US" b="1" dirty="0" smtClean="0">
                <a:solidFill>
                  <a:srgbClr val="C00000"/>
                </a:solidFill>
              </a:rPr>
              <a:t>read, </a:t>
            </a:r>
            <a:r>
              <a:rPr lang="en-US" b="1" dirty="0">
                <a:solidFill>
                  <a:srgbClr val="C00000"/>
                </a:solidFill>
              </a:rPr>
              <a:t>L</a:t>
            </a:r>
            <a:r>
              <a:rPr lang="en-US" b="1" dirty="0" smtClean="0">
                <a:solidFill>
                  <a:srgbClr val="C00000"/>
                </a:solidFill>
              </a:rPr>
              <a:t>and, Peace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38600" y="1371600"/>
            <a:ext cx="4267200" cy="8032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Revolution = Change to Russia 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001" y="2057400"/>
            <a:ext cx="43434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V.I. Lenin is leader of the Bolsheviks</a:t>
            </a:r>
          </a:p>
          <a:p>
            <a:pPr lvl="1"/>
            <a:r>
              <a:rPr lang="en-US" dirty="0" smtClean="0"/>
              <a:t>He promised to end Russia’s involvement in the war</a:t>
            </a:r>
          </a:p>
          <a:p>
            <a:pPr lvl="1"/>
            <a:r>
              <a:rPr lang="en-US" dirty="0" smtClean="0"/>
              <a:t>Started the </a:t>
            </a:r>
            <a:r>
              <a:rPr lang="en-US" b="1" dirty="0" smtClean="0">
                <a:solidFill>
                  <a:srgbClr val="C00000"/>
                </a:solidFill>
              </a:rPr>
              <a:t>Bolshevik revolution 1917</a:t>
            </a:r>
          </a:p>
          <a:p>
            <a:pPr lvl="2"/>
            <a:r>
              <a:rPr lang="en-US" dirty="0" smtClean="0"/>
              <a:t>Russians supported this because they wanted to end the war</a:t>
            </a:r>
          </a:p>
          <a:p>
            <a:pPr lvl="2"/>
            <a:r>
              <a:rPr lang="en-US" dirty="0" smtClean="0"/>
              <a:t>Lenin takes full control of Russia </a:t>
            </a:r>
          </a:p>
          <a:p>
            <a:pPr marL="342202" lvl="2" indent="0" algn="ctr">
              <a:buNone/>
            </a:pPr>
            <a:r>
              <a:rPr lang="en-US" sz="2400" b="1" u="sng" dirty="0" smtClean="0"/>
              <a:t>Effect</a:t>
            </a:r>
          </a:p>
          <a:p>
            <a:pPr lvl="2"/>
            <a:r>
              <a:rPr lang="en-US" dirty="0" smtClean="0"/>
              <a:t>Lenin takes over control of Russia</a:t>
            </a:r>
          </a:p>
          <a:p>
            <a:pPr lvl="2"/>
            <a:r>
              <a:rPr lang="en-US" dirty="0" smtClean="0"/>
              <a:t>Russia pulled out of the WW1</a:t>
            </a:r>
          </a:p>
          <a:p>
            <a:pPr lvl="2"/>
            <a:r>
              <a:rPr lang="en-US" dirty="0" smtClean="0"/>
              <a:t>Allied powers lose an ally = Looks like central powers (Germany, Austria-Hungary, Ottoman Empire) going to win 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2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USA Enters the War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3657600" cy="6397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USA tries to remain neutral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05000"/>
            <a:ext cx="3810000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USA remained neutral at start of WW1</a:t>
            </a:r>
          </a:p>
          <a:p>
            <a:r>
              <a:rPr lang="en-US" sz="2400" dirty="0" smtClean="0"/>
              <a:t>Britain and Germany create blockades to limit supplies to each nation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Unrestricted Submarine Warfare = sinking anything</a:t>
            </a:r>
          </a:p>
          <a:p>
            <a:pPr lvl="2"/>
            <a:r>
              <a:rPr lang="en-US" sz="1800" dirty="0" smtClean="0"/>
              <a:t>On May 7, 1915 Germany sank the Lusitania = USA ship</a:t>
            </a:r>
          </a:p>
          <a:p>
            <a:pPr lvl="3"/>
            <a:r>
              <a:rPr lang="en-US" sz="1800" dirty="0" smtClean="0"/>
              <a:t>USA made Germany stop unrestricted Submarine warfare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1219200"/>
            <a:ext cx="3657600" cy="6397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USA Enters the War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752600"/>
            <a:ext cx="4343399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By January 1917 Germany </a:t>
            </a:r>
            <a:r>
              <a:rPr lang="en-US" b="1" dirty="0" smtClean="0"/>
              <a:t>restarted</a:t>
            </a:r>
            <a:r>
              <a:rPr lang="en-US" dirty="0" smtClean="0"/>
              <a:t> unrestricted submarine warfare</a:t>
            </a:r>
          </a:p>
          <a:p>
            <a:r>
              <a:rPr lang="en-US" dirty="0" smtClean="0"/>
              <a:t>In April 1917 the President Wilson asked congress for the USA join  the war on the side of the Allied Powers</a:t>
            </a:r>
          </a:p>
          <a:p>
            <a:r>
              <a:rPr lang="en-US" dirty="0" smtClean="0"/>
              <a:t>The USA main reasons to enter the war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Keep trade open/safe oceans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USA </a:t>
            </a:r>
            <a:r>
              <a:rPr lang="en-US" b="1" dirty="0">
                <a:solidFill>
                  <a:srgbClr val="C00000"/>
                </a:solidFill>
              </a:rPr>
              <a:t>wanted to protect democracy </a:t>
            </a:r>
          </a:p>
          <a:p>
            <a:pPr lvl="1"/>
            <a:r>
              <a:rPr lang="en-US" dirty="0" smtClean="0"/>
              <a:t>It looked like the “ good guys” (allied powers) were going to loss and the “bad guys (Germany)”  would win</a:t>
            </a:r>
          </a:p>
          <a:p>
            <a:pPr marL="342202" lvl="2" indent="0" algn="ctr">
              <a:buNone/>
            </a:pPr>
            <a:r>
              <a:rPr lang="en-US" sz="2200" b="1" u="sng" dirty="0" smtClean="0"/>
              <a:t>Effect of USA joining WW1</a:t>
            </a:r>
            <a:endParaRPr lang="en-US" b="1" u="sng" dirty="0" smtClean="0"/>
          </a:p>
          <a:p>
            <a:pPr lvl="2"/>
            <a:r>
              <a:rPr lang="en-US" b="1" dirty="0" smtClean="0"/>
              <a:t>USA brings more soldiers</a:t>
            </a:r>
          </a:p>
          <a:p>
            <a:pPr lvl="2"/>
            <a:r>
              <a:rPr lang="en-US" b="1" dirty="0" smtClean="0"/>
              <a:t>USA </a:t>
            </a:r>
            <a:r>
              <a:rPr lang="en-US" b="1" dirty="0"/>
              <a:t>has fresh supplies and ideas</a:t>
            </a:r>
          </a:p>
          <a:p>
            <a:pPr lvl="2"/>
            <a:r>
              <a:rPr lang="en-US" b="1" dirty="0" smtClean="0"/>
              <a:t>USA </a:t>
            </a:r>
            <a:r>
              <a:rPr lang="en-US" b="1" dirty="0"/>
              <a:t>helps end the </a:t>
            </a:r>
            <a:r>
              <a:rPr lang="en-US" b="1" dirty="0" smtClean="0"/>
              <a:t>war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401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  <p:bldP spid="5" grpId="0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Russia Leaves the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Some of the events that were occurring in Russia were __________, _________, _________ and this </a:t>
            </a:r>
            <a:r>
              <a:rPr lang="en-US" b="1" dirty="0" smtClean="0"/>
              <a:t>led to </a:t>
            </a:r>
            <a:r>
              <a:rPr lang="en-US" dirty="0" smtClean="0"/>
              <a:t>Russia having a Revolution. </a:t>
            </a:r>
          </a:p>
          <a:p>
            <a:r>
              <a:rPr lang="en-US" dirty="0" smtClean="0"/>
              <a:t>The new leader took Russia out of the war which _________(other words for affected ) the War by ______________.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USA Enters the War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USA remained neutral for the beginning of the war but ___________ (this happened) which _________ (led to, influenced, etc.) the USA to enter the War.</a:t>
            </a:r>
          </a:p>
          <a:p>
            <a:r>
              <a:rPr lang="en-US" dirty="0" smtClean="0"/>
              <a:t>Their entranced ________ (influence, led to, affected, altered, etc.) by __________________.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3724275" cy="257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2925"/>
            <a:ext cx="30480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16" y="3396343"/>
            <a:ext cx="2166937" cy="326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543"/>
            <a:ext cx="2819400" cy="266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>
            <a:off x="1981200" y="3048000"/>
            <a:ext cx="350519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5234</TotalTime>
  <Words>609</Words>
  <Application>Microsoft Office PowerPoint</Application>
  <PresentationFormat>On-screen Show (4:3)</PresentationFormat>
  <Paragraphs>80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Mt3: The Causes and Effects of the First World War</vt:lpstr>
      <vt:lpstr>PowerPoint Presentation</vt:lpstr>
      <vt:lpstr>The war The war was fought on two sides (fronts) </vt:lpstr>
      <vt:lpstr>Total War: War with no rules</vt:lpstr>
      <vt:lpstr>Russia leaves the War</vt:lpstr>
      <vt:lpstr>USA Enters the War</vt:lpstr>
      <vt:lpstr>Summary</vt:lpstr>
      <vt:lpstr>PowerPoint Presentation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Mt3: The Causes and Effects of the First World War</dc:title>
  <dc:creator>Christina Torres</dc:creator>
  <cp:lastModifiedBy>Orlando Benitez</cp:lastModifiedBy>
  <cp:revision>53</cp:revision>
  <cp:lastPrinted>2014-01-22T19:19:00Z</cp:lastPrinted>
  <dcterms:created xsi:type="dcterms:W3CDTF">2013-01-17T16:37:54Z</dcterms:created>
  <dcterms:modified xsi:type="dcterms:W3CDTF">2016-01-28T16:28:40Z</dcterms:modified>
</cp:coreProperties>
</file>