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4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9BEF8-247E-4C46-A615-5892233CA4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735D3C-A971-472A-8DE5-93738421E5B9}">
      <dgm:prSet phldrT="[Text]"/>
      <dgm:spPr/>
      <dgm:t>
        <a:bodyPr/>
        <a:lstStyle/>
        <a:p>
          <a:r>
            <a:rPr lang="en-US" dirty="0" smtClean="0"/>
            <a:t>Effects of Imperialism</a:t>
          </a:r>
          <a:endParaRPr lang="en-US" dirty="0"/>
        </a:p>
      </dgm:t>
    </dgm:pt>
    <dgm:pt modelId="{7AF31BA2-0AAF-42A7-AB22-E053B0FAA577}" type="parTrans" cxnId="{B396F432-C7A0-4234-81D8-0CF8993A96D2}">
      <dgm:prSet/>
      <dgm:spPr/>
      <dgm:t>
        <a:bodyPr/>
        <a:lstStyle/>
        <a:p>
          <a:endParaRPr lang="en-US"/>
        </a:p>
      </dgm:t>
    </dgm:pt>
    <dgm:pt modelId="{CC7EAB7E-5C6C-45E5-9C5E-7CDB1D130815}" type="sibTrans" cxnId="{B396F432-C7A0-4234-81D8-0CF8993A96D2}">
      <dgm:prSet/>
      <dgm:spPr/>
      <dgm:t>
        <a:bodyPr/>
        <a:lstStyle/>
        <a:p>
          <a:endParaRPr lang="en-US"/>
        </a:p>
      </dgm:t>
    </dgm:pt>
    <dgm:pt modelId="{8B5ACD57-176F-4FA1-BE2B-EC3688921BB1}">
      <dgm:prSet phldrT="[Text]"/>
      <dgm:spPr/>
      <dgm:t>
        <a:bodyPr/>
        <a:lstStyle/>
        <a:p>
          <a:r>
            <a:rPr lang="en-US" dirty="0" smtClean="0"/>
            <a:t>How were the imperialized people treated?</a:t>
          </a:r>
          <a:endParaRPr lang="en-US" dirty="0"/>
        </a:p>
      </dgm:t>
    </dgm:pt>
    <dgm:pt modelId="{F1181092-6978-400B-B9C1-0762CD86882E}" type="parTrans" cxnId="{FEC6FF5D-69F3-4303-9F20-24CE5C8744A3}">
      <dgm:prSet/>
      <dgm:spPr/>
      <dgm:t>
        <a:bodyPr/>
        <a:lstStyle/>
        <a:p>
          <a:endParaRPr lang="en-US"/>
        </a:p>
      </dgm:t>
    </dgm:pt>
    <dgm:pt modelId="{388CF287-AC39-43BA-A419-91BC3DF55EC1}" type="sibTrans" cxnId="{FEC6FF5D-69F3-4303-9F20-24CE5C8744A3}">
      <dgm:prSet/>
      <dgm:spPr/>
      <dgm:t>
        <a:bodyPr/>
        <a:lstStyle/>
        <a:p>
          <a:endParaRPr lang="en-US"/>
        </a:p>
      </dgm:t>
    </dgm:pt>
    <dgm:pt modelId="{2BF0A038-8F26-48F3-92A5-D3FCD612F6AF}">
      <dgm:prSet phldrT="[Text]"/>
      <dgm:spPr/>
      <dgm:t>
        <a:bodyPr/>
        <a:lstStyle/>
        <a:p>
          <a:r>
            <a:rPr lang="en-US" dirty="0" smtClean="0"/>
            <a:t>How did Europeans who imperialized feel towards the colonies?</a:t>
          </a:r>
          <a:endParaRPr lang="en-US" dirty="0"/>
        </a:p>
      </dgm:t>
    </dgm:pt>
    <dgm:pt modelId="{7FA132F6-D715-4A02-B93B-7A1C474422B7}" type="parTrans" cxnId="{8B0EB7E5-739B-40E4-A980-2F49E58F2CE0}">
      <dgm:prSet/>
      <dgm:spPr/>
      <dgm:t>
        <a:bodyPr/>
        <a:lstStyle/>
        <a:p>
          <a:endParaRPr lang="en-US"/>
        </a:p>
      </dgm:t>
    </dgm:pt>
    <dgm:pt modelId="{8863483C-7A82-4D15-A143-DE07DBEB5070}" type="sibTrans" cxnId="{8B0EB7E5-739B-40E4-A980-2F49E58F2CE0}">
      <dgm:prSet/>
      <dgm:spPr/>
      <dgm:t>
        <a:bodyPr/>
        <a:lstStyle/>
        <a:p>
          <a:endParaRPr lang="en-US"/>
        </a:p>
      </dgm:t>
    </dgm:pt>
    <dgm:pt modelId="{6AB2FF5C-05DD-43CC-80DB-C5EFC3FA1CB0}">
      <dgm:prSet phldrT="[Text]"/>
      <dgm:spPr/>
      <dgm:t>
        <a:bodyPr/>
        <a:lstStyle/>
        <a:p>
          <a:r>
            <a:rPr lang="en-US" dirty="0" smtClean="0"/>
            <a:t>How did the imperialized people respond to colonization? </a:t>
          </a:r>
          <a:endParaRPr lang="en-US" dirty="0"/>
        </a:p>
      </dgm:t>
    </dgm:pt>
    <dgm:pt modelId="{90547918-3D28-4389-A45E-FDCEB75B8EE8}" type="parTrans" cxnId="{55C70C8E-71A8-4F68-BD57-87E2C4A60F04}">
      <dgm:prSet/>
      <dgm:spPr/>
      <dgm:t>
        <a:bodyPr/>
        <a:lstStyle/>
        <a:p>
          <a:endParaRPr lang="en-US"/>
        </a:p>
      </dgm:t>
    </dgm:pt>
    <dgm:pt modelId="{541CF4BE-25D4-4910-9484-1060DDECE889}" type="sibTrans" cxnId="{55C70C8E-71A8-4F68-BD57-87E2C4A60F04}">
      <dgm:prSet/>
      <dgm:spPr/>
      <dgm:t>
        <a:bodyPr/>
        <a:lstStyle/>
        <a:p>
          <a:endParaRPr lang="en-US"/>
        </a:p>
      </dgm:t>
    </dgm:pt>
    <dgm:pt modelId="{D45C92B0-D949-4818-8FD8-02F420BA692D}" type="pres">
      <dgm:prSet presAssocID="{D639BEF8-247E-4C46-A615-5892233CA4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D08F5F-6F18-4376-A938-F68494A8B37B}" type="pres">
      <dgm:prSet presAssocID="{AF735D3C-A971-472A-8DE5-93738421E5B9}" presName="hierRoot1" presStyleCnt="0">
        <dgm:presLayoutVars>
          <dgm:hierBranch val="init"/>
        </dgm:presLayoutVars>
      </dgm:prSet>
      <dgm:spPr/>
    </dgm:pt>
    <dgm:pt modelId="{37AB3885-EE24-4778-8B29-D7950A06A2A0}" type="pres">
      <dgm:prSet presAssocID="{AF735D3C-A971-472A-8DE5-93738421E5B9}" presName="rootComposite1" presStyleCnt="0"/>
      <dgm:spPr/>
    </dgm:pt>
    <dgm:pt modelId="{C63ADC4D-E8BB-4902-B4E7-99D386726D29}" type="pres">
      <dgm:prSet presAssocID="{AF735D3C-A971-472A-8DE5-93738421E5B9}" presName="rootText1" presStyleLbl="node0" presStyleIdx="0" presStyleCnt="1" custScaleY="47549" custLinFactNeighborX="-3654" custLinFactNeighborY="-90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CEB2D-1920-436A-BC43-E9372866E729}" type="pres">
      <dgm:prSet presAssocID="{AF735D3C-A971-472A-8DE5-93738421E5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AFF424-5224-42D7-A151-9C2FDA198C03}" type="pres">
      <dgm:prSet presAssocID="{AF735D3C-A971-472A-8DE5-93738421E5B9}" presName="hierChild2" presStyleCnt="0"/>
      <dgm:spPr/>
    </dgm:pt>
    <dgm:pt modelId="{40F5E9B8-8771-407D-8B05-831EDD35DF3C}" type="pres">
      <dgm:prSet presAssocID="{F1181092-6978-400B-B9C1-0762CD86882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7A5F6E9-0154-4ABD-BF82-4DFECD6FE7DD}" type="pres">
      <dgm:prSet presAssocID="{8B5ACD57-176F-4FA1-BE2B-EC3688921BB1}" presName="hierRoot2" presStyleCnt="0">
        <dgm:presLayoutVars>
          <dgm:hierBranch val="init"/>
        </dgm:presLayoutVars>
      </dgm:prSet>
      <dgm:spPr/>
    </dgm:pt>
    <dgm:pt modelId="{5D81E347-33E3-4C19-8AC4-E977626FD352}" type="pres">
      <dgm:prSet presAssocID="{8B5ACD57-176F-4FA1-BE2B-EC3688921BB1}" presName="rootComposite" presStyleCnt="0"/>
      <dgm:spPr/>
    </dgm:pt>
    <dgm:pt modelId="{0A10E61B-4874-40C1-B683-C9FF97967557}" type="pres">
      <dgm:prSet presAssocID="{8B5ACD57-176F-4FA1-BE2B-EC3688921BB1}" presName="rootText" presStyleLbl="node2" presStyleIdx="0" presStyleCnt="3" custLinFactNeighborX="6684" custLinFactNeighborY="-109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311C41-C5BD-4D66-A6B7-EEC10E7DF4A8}" type="pres">
      <dgm:prSet presAssocID="{8B5ACD57-176F-4FA1-BE2B-EC3688921BB1}" presName="rootConnector" presStyleLbl="node2" presStyleIdx="0" presStyleCnt="3"/>
      <dgm:spPr/>
      <dgm:t>
        <a:bodyPr/>
        <a:lstStyle/>
        <a:p>
          <a:endParaRPr lang="en-US"/>
        </a:p>
      </dgm:t>
    </dgm:pt>
    <dgm:pt modelId="{C5084D7E-A1B7-4A2F-BD92-CD86E00C3050}" type="pres">
      <dgm:prSet presAssocID="{8B5ACD57-176F-4FA1-BE2B-EC3688921BB1}" presName="hierChild4" presStyleCnt="0"/>
      <dgm:spPr/>
    </dgm:pt>
    <dgm:pt modelId="{99D38085-3FC5-46B4-9E81-C4AAA00CCF44}" type="pres">
      <dgm:prSet presAssocID="{8B5ACD57-176F-4FA1-BE2B-EC3688921BB1}" presName="hierChild5" presStyleCnt="0"/>
      <dgm:spPr/>
    </dgm:pt>
    <dgm:pt modelId="{29A0EF78-D404-4BA4-A97E-E72938F16965}" type="pres">
      <dgm:prSet presAssocID="{7FA132F6-D715-4A02-B93B-7A1C474422B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79F8671-3CA9-49DB-80D9-72E56F097878}" type="pres">
      <dgm:prSet presAssocID="{2BF0A038-8F26-48F3-92A5-D3FCD612F6AF}" presName="hierRoot2" presStyleCnt="0">
        <dgm:presLayoutVars>
          <dgm:hierBranch val="init"/>
        </dgm:presLayoutVars>
      </dgm:prSet>
      <dgm:spPr/>
    </dgm:pt>
    <dgm:pt modelId="{5DA3C361-63AE-4DFA-A4EE-80C76F48DFC9}" type="pres">
      <dgm:prSet presAssocID="{2BF0A038-8F26-48F3-92A5-D3FCD612F6AF}" presName="rootComposite" presStyleCnt="0"/>
      <dgm:spPr/>
    </dgm:pt>
    <dgm:pt modelId="{37A59F56-02E1-4DC3-A77C-2362E0794638}" type="pres">
      <dgm:prSet presAssocID="{2BF0A038-8F26-48F3-92A5-D3FCD612F6AF}" presName="rootText" presStyleLbl="node2" presStyleIdx="1" presStyleCnt="3" custLinFactNeighborX="3053" custLinFactNeighborY="-4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3C7E62-1CC0-4463-9FE2-2BFFD95C3C56}" type="pres">
      <dgm:prSet presAssocID="{2BF0A038-8F26-48F3-92A5-D3FCD612F6AF}" presName="rootConnector" presStyleLbl="node2" presStyleIdx="1" presStyleCnt="3"/>
      <dgm:spPr/>
      <dgm:t>
        <a:bodyPr/>
        <a:lstStyle/>
        <a:p>
          <a:endParaRPr lang="en-US"/>
        </a:p>
      </dgm:t>
    </dgm:pt>
    <dgm:pt modelId="{10A9B85D-05B5-43F0-A8A5-E3777B15FCD6}" type="pres">
      <dgm:prSet presAssocID="{2BF0A038-8F26-48F3-92A5-D3FCD612F6AF}" presName="hierChild4" presStyleCnt="0"/>
      <dgm:spPr/>
    </dgm:pt>
    <dgm:pt modelId="{6CB168DC-12E0-457F-9567-C80C2977AEB5}" type="pres">
      <dgm:prSet presAssocID="{2BF0A038-8F26-48F3-92A5-D3FCD612F6AF}" presName="hierChild5" presStyleCnt="0"/>
      <dgm:spPr/>
    </dgm:pt>
    <dgm:pt modelId="{9C7378CC-7312-4CE8-8A50-5A9B17F9FFB4}" type="pres">
      <dgm:prSet presAssocID="{90547918-3D28-4389-A45E-FDCEB75B8EE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713662B-1D96-42D8-AC0D-100B98EAF9D2}" type="pres">
      <dgm:prSet presAssocID="{6AB2FF5C-05DD-43CC-80DB-C5EFC3FA1CB0}" presName="hierRoot2" presStyleCnt="0">
        <dgm:presLayoutVars>
          <dgm:hierBranch val="init"/>
        </dgm:presLayoutVars>
      </dgm:prSet>
      <dgm:spPr/>
    </dgm:pt>
    <dgm:pt modelId="{CC8C10D5-D2C7-4538-BDB5-6F3153FE8965}" type="pres">
      <dgm:prSet presAssocID="{6AB2FF5C-05DD-43CC-80DB-C5EFC3FA1CB0}" presName="rootComposite" presStyleCnt="0"/>
      <dgm:spPr/>
    </dgm:pt>
    <dgm:pt modelId="{03A5CAA5-E354-4EB7-8507-4610547F5B36}" type="pres">
      <dgm:prSet presAssocID="{6AB2FF5C-05DD-43CC-80DB-C5EFC3FA1CB0}" presName="rootText" presStyleLbl="node2" presStyleIdx="2" presStyleCnt="3" custLinFactNeighborX="-3932" custLinFactNeighborY="-4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4504F3-5823-4943-95CA-3AE78D71527A}" type="pres">
      <dgm:prSet presAssocID="{6AB2FF5C-05DD-43CC-80DB-C5EFC3FA1CB0}" presName="rootConnector" presStyleLbl="node2" presStyleIdx="2" presStyleCnt="3"/>
      <dgm:spPr/>
      <dgm:t>
        <a:bodyPr/>
        <a:lstStyle/>
        <a:p>
          <a:endParaRPr lang="en-US"/>
        </a:p>
      </dgm:t>
    </dgm:pt>
    <dgm:pt modelId="{9DFE362F-2607-4D07-9933-1137C3AAFEE6}" type="pres">
      <dgm:prSet presAssocID="{6AB2FF5C-05DD-43CC-80DB-C5EFC3FA1CB0}" presName="hierChild4" presStyleCnt="0"/>
      <dgm:spPr/>
    </dgm:pt>
    <dgm:pt modelId="{DEC0FBD0-7E23-4647-85F5-A85B5B083E7B}" type="pres">
      <dgm:prSet presAssocID="{6AB2FF5C-05DD-43CC-80DB-C5EFC3FA1CB0}" presName="hierChild5" presStyleCnt="0"/>
      <dgm:spPr/>
    </dgm:pt>
    <dgm:pt modelId="{11C15ED4-8522-45B9-B05F-DC052A8393DF}" type="pres">
      <dgm:prSet presAssocID="{AF735D3C-A971-472A-8DE5-93738421E5B9}" presName="hierChild3" presStyleCnt="0"/>
      <dgm:spPr/>
    </dgm:pt>
  </dgm:ptLst>
  <dgm:cxnLst>
    <dgm:cxn modelId="{FDBC84A2-5575-431A-A7B8-04AE106C6F7D}" type="presOf" srcId="{90547918-3D28-4389-A45E-FDCEB75B8EE8}" destId="{9C7378CC-7312-4CE8-8A50-5A9B17F9FFB4}" srcOrd="0" destOrd="0" presId="urn:microsoft.com/office/officeart/2005/8/layout/orgChart1"/>
    <dgm:cxn modelId="{B296AD11-15B0-463A-9481-F4964389167E}" type="presOf" srcId="{AF735D3C-A971-472A-8DE5-93738421E5B9}" destId="{8ECCEB2D-1920-436A-BC43-E9372866E729}" srcOrd="1" destOrd="0" presId="urn:microsoft.com/office/officeart/2005/8/layout/orgChart1"/>
    <dgm:cxn modelId="{8B0EB7E5-739B-40E4-A980-2F49E58F2CE0}" srcId="{AF735D3C-A971-472A-8DE5-93738421E5B9}" destId="{2BF0A038-8F26-48F3-92A5-D3FCD612F6AF}" srcOrd="1" destOrd="0" parTransId="{7FA132F6-D715-4A02-B93B-7A1C474422B7}" sibTransId="{8863483C-7A82-4D15-A143-DE07DBEB5070}"/>
    <dgm:cxn modelId="{C0035370-FD45-46D5-8828-BDF2169D6EEF}" type="presOf" srcId="{2BF0A038-8F26-48F3-92A5-D3FCD612F6AF}" destId="{F13C7E62-1CC0-4463-9FE2-2BFFD95C3C56}" srcOrd="1" destOrd="0" presId="urn:microsoft.com/office/officeart/2005/8/layout/orgChart1"/>
    <dgm:cxn modelId="{18A7F3EF-63C2-4976-A9E5-55139861E5D3}" type="presOf" srcId="{AF735D3C-A971-472A-8DE5-93738421E5B9}" destId="{C63ADC4D-E8BB-4902-B4E7-99D386726D29}" srcOrd="0" destOrd="0" presId="urn:microsoft.com/office/officeart/2005/8/layout/orgChart1"/>
    <dgm:cxn modelId="{2771F6C3-CF1E-4C78-98D9-ABBFBAE8F668}" type="presOf" srcId="{F1181092-6978-400B-B9C1-0762CD86882E}" destId="{40F5E9B8-8771-407D-8B05-831EDD35DF3C}" srcOrd="0" destOrd="0" presId="urn:microsoft.com/office/officeart/2005/8/layout/orgChart1"/>
    <dgm:cxn modelId="{8723F194-0332-4D5E-BD0B-EA77AFD8D2C4}" type="presOf" srcId="{2BF0A038-8F26-48F3-92A5-D3FCD612F6AF}" destId="{37A59F56-02E1-4DC3-A77C-2362E0794638}" srcOrd="0" destOrd="0" presId="urn:microsoft.com/office/officeart/2005/8/layout/orgChart1"/>
    <dgm:cxn modelId="{0864991F-207E-462C-8928-1372D10547E2}" type="presOf" srcId="{8B5ACD57-176F-4FA1-BE2B-EC3688921BB1}" destId="{0A10E61B-4874-40C1-B683-C9FF97967557}" srcOrd="0" destOrd="0" presId="urn:microsoft.com/office/officeart/2005/8/layout/orgChart1"/>
    <dgm:cxn modelId="{55C70C8E-71A8-4F68-BD57-87E2C4A60F04}" srcId="{AF735D3C-A971-472A-8DE5-93738421E5B9}" destId="{6AB2FF5C-05DD-43CC-80DB-C5EFC3FA1CB0}" srcOrd="2" destOrd="0" parTransId="{90547918-3D28-4389-A45E-FDCEB75B8EE8}" sibTransId="{541CF4BE-25D4-4910-9484-1060DDECE889}"/>
    <dgm:cxn modelId="{FEC6FF5D-69F3-4303-9F20-24CE5C8744A3}" srcId="{AF735D3C-A971-472A-8DE5-93738421E5B9}" destId="{8B5ACD57-176F-4FA1-BE2B-EC3688921BB1}" srcOrd="0" destOrd="0" parTransId="{F1181092-6978-400B-B9C1-0762CD86882E}" sibTransId="{388CF287-AC39-43BA-A419-91BC3DF55EC1}"/>
    <dgm:cxn modelId="{B396F432-C7A0-4234-81D8-0CF8993A96D2}" srcId="{D639BEF8-247E-4C46-A615-5892233CA4C1}" destId="{AF735D3C-A971-472A-8DE5-93738421E5B9}" srcOrd="0" destOrd="0" parTransId="{7AF31BA2-0AAF-42A7-AB22-E053B0FAA577}" sibTransId="{CC7EAB7E-5C6C-45E5-9C5E-7CDB1D130815}"/>
    <dgm:cxn modelId="{4B6DCCD0-1292-447D-8CF9-1B0BF2AAC3BA}" type="presOf" srcId="{6AB2FF5C-05DD-43CC-80DB-C5EFC3FA1CB0}" destId="{C04504F3-5823-4943-95CA-3AE78D71527A}" srcOrd="1" destOrd="0" presId="urn:microsoft.com/office/officeart/2005/8/layout/orgChart1"/>
    <dgm:cxn modelId="{E4E4DA02-9477-4066-9AFB-D8C33EDB3600}" type="presOf" srcId="{6AB2FF5C-05DD-43CC-80DB-C5EFC3FA1CB0}" destId="{03A5CAA5-E354-4EB7-8507-4610547F5B36}" srcOrd="0" destOrd="0" presId="urn:microsoft.com/office/officeart/2005/8/layout/orgChart1"/>
    <dgm:cxn modelId="{8DE210F6-DFE6-4465-BC42-29C2A8DBA7BA}" type="presOf" srcId="{D639BEF8-247E-4C46-A615-5892233CA4C1}" destId="{D45C92B0-D949-4818-8FD8-02F420BA692D}" srcOrd="0" destOrd="0" presId="urn:microsoft.com/office/officeart/2005/8/layout/orgChart1"/>
    <dgm:cxn modelId="{0D96C262-387D-4261-873E-6E2ED632756C}" type="presOf" srcId="{8B5ACD57-176F-4FA1-BE2B-EC3688921BB1}" destId="{AF311C41-C5BD-4D66-A6B7-EEC10E7DF4A8}" srcOrd="1" destOrd="0" presId="urn:microsoft.com/office/officeart/2005/8/layout/orgChart1"/>
    <dgm:cxn modelId="{65B70EE7-AE22-45DA-8A2F-00437A623D51}" type="presOf" srcId="{7FA132F6-D715-4A02-B93B-7A1C474422B7}" destId="{29A0EF78-D404-4BA4-A97E-E72938F16965}" srcOrd="0" destOrd="0" presId="urn:microsoft.com/office/officeart/2005/8/layout/orgChart1"/>
    <dgm:cxn modelId="{1F3BCAB2-3B3F-4421-BCCC-102E1440AE57}" type="presParOf" srcId="{D45C92B0-D949-4818-8FD8-02F420BA692D}" destId="{1AD08F5F-6F18-4376-A938-F68494A8B37B}" srcOrd="0" destOrd="0" presId="urn:microsoft.com/office/officeart/2005/8/layout/orgChart1"/>
    <dgm:cxn modelId="{0C37E8FE-9BFA-477F-906C-9F43C41F2FEF}" type="presParOf" srcId="{1AD08F5F-6F18-4376-A938-F68494A8B37B}" destId="{37AB3885-EE24-4778-8B29-D7950A06A2A0}" srcOrd="0" destOrd="0" presId="urn:microsoft.com/office/officeart/2005/8/layout/orgChart1"/>
    <dgm:cxn modelId="{481F7650-FC71-4E65-B77C-1E8FC78D22E4}" type="presParOf" srcId="{37AB3885-EE24-4778-8B29-D7950A06A2A0}" destId="{C63ADC4D-E8BB-4902-B4E7-99D386726D29}" srcOrd="0" destOrd="0" presId="urn:microsoft.com/office/officeart/2005/8/layout/orgChart1"/>
    <dgm:cxn modelId="{A4D9E334-3D4D-4498-B229-52720356E553}" type="presParOf" srcId="{37AB3885-EE24-4778-8B29-D7950A06A2A0}" destId="{8ECCEB2D-1920-436A-BC43-E9372866E729}" srcOrd="1" destOrd="0" presId="urn:microsoft.com/office/officeart/2005/8/layout/orgChart1"/>
    <dgm:cxn modelId="{16F2DA8D-9D6B-4C53-B051-6B0E2E5135A0}" type="presParOf" srcId="{1AD08F5F-6F18-4376-A938-F68494A8B37B}" destId="{9CAFF424-5224-42D7-A151-9C2FDA198C03}" srcOrd="1" destOrd="0" presId="urn:microsoft.com/office/officeart/2005/8/layout/orgChart1"/>
    <dgm:cxn modelId="{30D96893-1CD1-48C5-8A0A-F7727ED336AA}" type="presParOf" srcId="{9CAFF424-5224-42D7-A151-9C2FDA198C03}" destId="{40F5E9B8-8771-407D-8B05-831EDD35DF3C}" srcOrd="0" destOrd="0" presId="urn:microsoft.com/office/officeart/2005/8/layout/orgChart1"/>
    <dgm:cxn modelId="{D4D325D0-B3BD-4850-98F4-AE207902416C}" type="presParOf" srcId="{9CAFF424-5224-42D7-A151-9C2FDA198C03}" destId="{87A5F6E9-0154-4ABD-BF82-4DFECD6FE7DD}" srcOrd="1" destOrd="0" presId="urn:microsoft.com/office/officeart/2005/8/layout/orgChart1"/>
    <dgm:cxn modelId="{BCD1FB0B-2E71-4F40-BB08-DFE6942008C8}" type="presParOf" srcId="{87A5F6E9-0154-4ABD-BF82-4DFECD6FE7DD}" destId="{5D81E347-33E3-4C19-8AC4-E977626FD352}" srcOrd="0" destOrd="0" presId="urn:microsoft.com/office/officeart/2005/8/layout/orgChart1"/>
    <dgm:cxn modelId="{4F33D760-122A-48E6-AC31-F597D7A984B1}" type="presParOf" srcId="{5D81E347-33E3-4C19-8AC4-E977626FD352}" destId="{0A10E61B-4874-40C1-B683-C9FF97967557}" srcOrd="0" destOrd="0" presId="urn:microsoft.com/office/officeart/2005/8/layout/orgChart1"/>
    <dgm:cxn modelId="{D90F0C81-D375-42AD-B474-A62C04A3DF1B}" type="presParOf" srcId="{5D81E347-33E3-4C19-8AC4-E977626FD352}" destId="{AF311C41-C5BD-4D66-A6B7-EEC10E7DF4A8}" srcOrd="1" destOrd="0" presId="urn:microsoft.com/office/officeart/2005/8/layout/orgChart1"/>
    <dgm:cxn modelId="{AD2CF3FD-2415-4375-BC8D-119D249BE481}" type="presParOf" srcId="{87A5F6E9-0154-4ABD-BF82-4DFECD6FE7DD}" destId="{C5084D7E-A1B7-4A2F-BD92-CD86E00C3050}" srcOrd="1" destOrd="0" presId="urn:microsoft.com/office/officeart/2005/8/layout/orgChart1"/>
    <dgm:cxn modelId="{5A6710B9-258F-4523-BC31-7427720FBF23}" type="presParOf" srcId="{87A5F6E9-0154-4ABD-BF82-4DFECD6FE7DD}" destId="{99D38085-3FC5-46B4-9E81-C4AAA00CCF44}" srcOrd="2" destOrd="0" presId="urn:microsoft.com/office/officeart/2005/8/layout/orgChart1"/>
    <dgm:cxn modelId="{EAD15FBE-6E4E-4E77-8610-908F426B99BE}" type="presParOf" srcId="{9CAFF424-5224-42D7-A151-9C2FDA198C03}" destId="{29A0EF78-D404-4BA4-A97E-E72938F16965}" srcOrd="2" destOrd="0" presId="urn:microsoft.com/office/officeart/2005/8/layout/orgChart1"/>
    <dgm:cxn modelId="{430112AA-A467-47CD-8C62-B6A75488D079}" type="presParOf" srcId="{9CAFF424-5224-42D7-A151-9C2FDA198C03}" destId="{579F8671-3CA9-49DB-80D9-72E56F097878}" srcOrd="3" destOrd="0" presId="urn:microsoft.com/office/officeart/2005/8/layout/orgChart1"/>
    <dgm:cxn modelId="{B7C29990-DB9B-46A9-9926-D73B108D36EF}" type="presParOf" srcId="{579F8671-3CA9-49DB-80D9-72E56F097878}" destId="{5DA3C361-63AE-4DFA-A4EE-80C76F48DFC9}" srcOrd="0" destOrd="0" presId="urn:microsoft.com/office/officeart/2005/8/layout/orgChart1"/>
    <dgm:cxn modelId="{3C4CB03F-DD8C-4DF4-8CA9-C114075DE19F}" type="presParOf" srcId="{5DA3C361-63AE-4DFA-A4EE-80C76F48DFC9}" destId="{37A59F56-02E1-4DC3-A77C-2362E0794638}" srcOrd="0" destOrd="0" presId="urn:microsoft.com/office/officeart/2005/8/layout/orgChart1"/>
    <dgm:cxn modelId="{6F2498E3-73BC-40C6-804F-DBCC808D4575}" type="presParOf" srcId="{5DA3C361-63AE-4DFA-A4EE-80C76F48DFC9}" destId="{F13C7E62-1CC0-4463-9FE2-2BFFD95C3C56}" srcOrd="1" destOrd="0" presId="urn:microsoft.com/office/officeart/2005/8/layout/orgChart1"/>
    <dgm:cxn modelId="{7E3BD58C-B02C-4A15-B35A-5BD4C711DEB3}" type="presParOf" srcId="{579F8671-3CA9-49DB-80D9-72E56F097878}" destId="{10A9B85D-05B5-43F0-A8A5-E3777B15FCD6}" srcOrd="1" destOrd="0" presId="urn:microsoft.com/office/officeart/2005/8/layout/orgChart1"/>
    <dgm:cxn modelId="{19530549-4488-447D-B143-98C7B906453D}" type="presParOf" srcId="{579F8671-3CA9-49DB-80D9-72E56F097878}" destId="{6CB168DC-12E0-457F-9567-C80C2977AEB5}" srcOrd="2" destOrd="0" presId="urn:microsoft.com/office/officeart/2005/8/layout/orgChart1"/>
    <dgm:cxn modelId="{C6DCBCF0-B271-44AA-9568-F1F2CFFFEA0D}" type="presParOf" srcId="{9CAFF424-5224-42D7-A151-9C2FDA198C03}" destId="{9C7378CC-7312-4CE8-8A50-5A9B17F9FFB4}" srcOrd="4" destOrd="0" presId="urn:microsoft.com/office/officeart/2005/8/layout/orgChart1"/>
    <dgm:cxn modelId="{FDF86F81-90FE-477B-A50D-35C354A14D3D}" type="presParOf" srcId="{9CAFF424-5224-42D7-A151-9C2FDA198C03}" destId="{1713662B-1D96-42D8-AC0D-100B98EAF9D2}" srcOrd="5" destOrd="0" presId="urn:microsoft.com/office/officeart/2005/8/layout/orgChart1"/>
    <dgm:cxn modelId="{965774B6-B3EA-4705-AABA-04439AAA6E6F}" type="presParOf" srcId="{1713662B-1D96-42D8-AC0D-100B98EAF9D2}" destId="{CC8C10D5-D2C7-4538-BDB5-6F3153FE8965}" srcOrd="0" destOrd="0" presId="urn:microsoft.com/office/officeart/2005/8/layout/orgChart1"/>
    <dgm:cxn modelId="{989350E5-AA76-4B86-A763-824EBBFAAEE7}" type="presParOf" srcId="{CC8C10D5-D2C7-4538-BDB5-6F3153FE8965}" destId="{03A5CAA5-E354-4EB7-8507-4610547F5B36}" srcOrd="0" destOrd="0" presId="urn:microsoft.com/office/officeart/2005/8/layout/orgChart1"/>
    <dgm:cxn modelId="{F190DF04-6AE5-4595-87FF-8898C7D17DB8}" type="presParOf" srcId="{CC8C10D5-D2C7-4538-BDB5-6F3153FE8965}" destId="{C04504F3-5823-4943-95CA-3AE78D71527A}" srcOrd="1" destOrd="0" presId="urn:microsoft.com/office/officeart/2005/8/layout/orgChart1"/>
    <dgm:cxn modelId="{424DE7FB-2F89-466F-9680-347FFCEB7BF9}" type="presParOf" srcId="{1713662B-1D96-42D8-AC0D-100B98EAF9D2}" destId="{9DFE362F-2607-4D07-9933-1137C3AAFEE6}" srcOrd="1" destOrd="0" presId="urn:microsoft.com/office/officeart/2005/8/layout/orgChart1"/>
    <dgm:cxn modelId="{05B44ADA-B7E1-4302-AE60-2A83F40625E6}" type="presParOf" srcId="{1713662B-1D96-42D8-AC0D-100B98EAF9D2}" destId="{DEC0FBD0-7E23-4647-85F5-A85B5B083E7B}" srcOrd="2" destOrd="0" presId="urn:microsoft.com/office/officeart/2005/8/layout/orgChart1"/>
    <dgm:cxn modelId="{3BFF9F6A-05A4-4FC0-9EAC-48C55280A269}" type="presParOf" srcId="{1AD08F5F-6F18-4376-A938-F68494A8B37B}" destId="{11C15ED4-8522-45B9-B05F-DC052A8393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378CC-7312-4CE8-8A50-5A9B17F9FFB4}">
      <dsp:nvSpPr>
        <dsp:cNvPr id="0" name=""/>
        <dsp:cNvSpPr/>
      </dsp:nvSpPr>
      <dsp:spPr>
        <a:xfrm>
          <a:off x="3803169" y="540234"/>
          <a:ext cx="2743197" cy="914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807"/>
              </a:lnTo>
              <a:lnTo>
                <a:pt x="2743197" y="675807"/>
              </a:lnTo>
              <a:lnTo>
                <a:pt x="2743197" y="9144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0EF78-D404-4BA4-A97E-E72938F16965}">
      <dsp:nvSpPr>
        <dsp:cNvPr id="0" name=""/>
        <dsp:cNvSpPr/>
      </dsp:nvSpPr>
      <dsp:spPr>
        <a:xfrm>
          <a:off x="3803169" y="540234"/>
          <a:ext cx="152404" cy="914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807"/>
              </a:lnTo>
              <a:lnTo>
                <a:pt x="152404" y="675807"/>
              </a:lnTo>
              <a:lnTo>
                <a:pt x="152404" y="9144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5E9B8-8771-407D-8B05-831EDD35DF3C}">
      <dsp:nvSpPr>
        <dsp:cNvPr id="0" name=""/>
        <dsp:cNvSpPr/>
      </dsp:nvSpPr>
      <dsp:spPr>
        <a:xfrm>
          <a:off x="1288567" y="540234"/>
          <a:ext cx="2514601" cy="838199"/>
        </a:xfrm>
        <a:custGeom>
          <a:avLst/>
          <a:gdLst/>
          <a:ahLst/>
          <a:cxnLst/>
          <a:rect l="0" t="0" r="0" b="0"/>
          <a:pathLst>
            <a:path>
              <a:moveTo>
                <a:pt x="2514601" y="0"/>
              </a:moveTo>
              <a:lnTo>
                <a:pt x="2514601" y="599605"/>
              </a:lnTo>
              <a:lnTo>
                <a:pt x="0" y="599605"/>
              </a:lnTo>
              <a:lnTo>
                <a:pt x="0" y="8381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ADC4D-E8BB-4902-B4E7-99D386726D29}">
      <dsp:nvSpPr>
        <dsp:cNvPr id="0" name=""/>
        <dsp:cNvSpPr/>
      </dsp:nvSpPr>
      <dsp:spPr>
        <a:xfrm>
          <a:off x="2667005" y="0"/>
          <a:ext cx="2272326" cy="540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Effects of Imperialism</a:t>
          </a:r>
          <a:endParaRPr lang="en-US" sz="1900" kern="1200" dirty="0"/>
        </a:p>
      </dsp:txBody>
      <dsp:txXfrm>
        <a:off x="2667005" y="0"/>
        <a:ext cx="2272326" cy="540234"/>
      </dsp:txXfrm>
    </dsp:sp>
    <dsp:sp modelId="{0A10E61B-4874-40C1-B683-C9FF97967557}">
      <dsp:nvSpPr>
        <dsp:cNvPr id="0" name=""/>
        <dsp:cNvSpPr/>
      </dsp:nvSpPr>
      <dsp:spPr>
        <a:xfrm>
          <a:off x="152404" y="1378433"/>
          <a:ext cx="2272326" cy="113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were the imperialized people treated?</a:t>
          </a:r>
          <a:endParaRPr lang="en-US" sz="1900" kern="1200" dirty="0"/>
        </a:p>
      </dsp:txBody>
      <dsp:txXfrm>
        <a:off x="152404" y="1378433"/>
        <a:ext cx="2272326" cy="1136163"/>
      </dsp:txXfrm>
    </dsp:sp>
    <dsp:sp modelId="{37A59F56-02E1-4DC3-A77C-2362E0794638}">
      <dsp:nvSpPr>
        <dsp:cNvPr id="0" name=""/>
        <dsp:cNvSpPr/>
      </dsp:nvSpPr>
      <dsp:spPr>
        <a:xfrm>
          <a:off x="2819410" y="1454636"/>
          <a:ext cx="2272326" cy="113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did Europeans who imperialized feel towards the colonies?</a:t>
          </a:r>
          <a:endParaRPr lang="en-US" sz="1900" kern="1200" dirty="0"/>
        </a:p>
      </dsp:txBody>
      <dsp:txXfrm>
        <a:off x="2819410" y="1454636"/>
        <a:ext cx="2272326" cy="1136163"/>
      </dsp:txXfrm>
    </dsp:sp>
    <dsp:sp modelId="{03A5CAA5-E354-4EB7-8507-4610547F5B36}">
      <dsp:nvSpPr>
        <dsp:cNvPr id="0" name=""/>
        <dsp:cNvSpPr/>
      </dsp:nvSpPr>
      <dsp:spPr>
        <a:xfrm>
          <a:off x="5410203" y="1454636"/>
          <a:ext cx="2272326" cy="1136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How did the imperialized people respond to colonization? </a:t>
          </a:r>
          <a:endParaRPr lang="en-US" sz="1900" kern="1200" dirty="0"/>
        </a:p>
      </dsp:txBody>
      <dsp:txXfrm>
        <a:off x="5410203" y="1454636"/>
        <a:ext cx="2272326" cy="1136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13" y="0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D4D1-EFBB-49E7-824B-1C81484E6DC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13" y="8685213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310A0-6832-41A6-B335-DBCFF027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59F70-5527-4241-8312-00A63FB1CC8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43E73-2A89-46F2-AEB0-202A16473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r>
              <a:rPr lang="en-US" baseline="0" dirty="0" smtClean="0"/>
              <a:t> </a:t>
            </a:r>
            <a:r>
              <a:rPr lang="en-US" baseline="0" smtClean="0"/>
              <a:t>is graphic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43E73-2A89-46F2-AEB0-202A164736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0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C92E4-A1CB-4DD0-8184-CD16EA237C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065CDB-4FA5-4117-A806-F9CB7ABC4A4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youtube.com/watch?v=1JS6_BH8low&amp;feature=player_detailpage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graphy.com/people/mahatma-gandhi-9305898/videos/mahatma-gandhi-a-legacy-of-peace-1216979585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38862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MT:2 Industrial Expansion and Imperialism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2133600"/>
            <a:ext cx="5334000" cy="3124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LT4 Learning Target/Goal: </a:t>
            </a:r>
          </a:p>
          <a:p>
            <a:r>
              <a:rPr lang="en-US" sz="2800" dirty="0" smtClean="0"/>
              <a:t>--Explain how the imperialized people were </a:t>
            </a:r>
            <a:r>
              <a:rPr lang="en-US" sz="2800" u="sng" dirty="0" smtClean="0"/>
              <a:t>treated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--Describe how the colonist (people who had been taken over/imperialized) responded.</a:t>
            </a:r>
          </a:p>
        </p:txBody>
      </p:sp>
    </p:spTree>
    <p:extLst>
      <p:ext uri="{BB962C8B-B14F-4D97-AF65-F5344CB8AC3E}">
        <p14:creationId xmlns:p14="http://schemas.microsoft.com/office/powerpoint/2010/main" val="23550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0" y="1127919"/>
            <a:ext cx="365760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Which areas were imperialized</a:t>
            </a:r>
            <a:r>
              <a:rPr lang="en-US" dirty="0"/>
              <a:t>? (</a:t>
            </a:r>
            <a:r>
              <a:rPr lang="en-US" sz="1400" dirty="0"/>
              <a:t>Made into colonies)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562600" y="2590800"/>
            <a:ext cx="3276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Reasons for Imperialism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30251" y="1676400"/>
            <a:ext cx="3657600" cy="3429000"/>
          </a:xfrm>
        </p:spPr>
        <p:txBody>
          <a:bodyPr/>
          <a:lstStyle/>
          <a:p>
            <a:r>
              <a:rPr lang="en-US" dirty="0" smtClean="0"/>
              <a:t>Almost all of Africa</a:t>
            </a:r>
          </a:p>
          <a:p>
            <a:r>
              <a:rPr lang="en-US" dirty="0" smtClean="0"/>
              <a:t>Many countries in Asia</a:t>
            </a:r>
          </a:p>
          <a:p>
            <a:r>
              <a:rPr lang="en-US" dirty="0" smtClean="0"/>
              <a:t>All of India</a:t>
            </a:r>
          </a:p>
          <a:p>
            <a:r>
              <a:rPr lang="en-US" dirty="0" smtClean="0"/>
              <a:t>All of South America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757611" cy="313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486400" y="3359261"/>
            <a:ext cx="34290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Darwinism</a:t>
            </a:r>
            <a:endParaRPr lang="en-US" dirty="0"/>
          </a:p>
          <a:p>
            <a:r>
              <a:rPr lang="en-US" dirty="0" smtClean="0"/>
              <a:t>Security (protection)</a:t>
            </a:r>
            <a:endParaRPr lang="en-US" dirty="0"/>
          </a:p>
          <a:p>
            <a:r>
              <a:rPr lang="en-US" dirty="0" smtClean="0"/>
              <a:t>Missionary reasons (white man’s burden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Nationalism/Prestige (To look good)</a:t>
            </a:r>
          </a:p>
          <a:p>
            <a:r>
              <a:rPr lang="en-US" dirty="0" smtClean="0"/>
              <a:t>Natural </a:t>
            </a:r>
            <a:r>
              <a:rPr lang="en-US" dirty="0"/>
              <a:t>Resources/Cheap labor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52400"/>
            <a:ext cx="385201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680"/>
          <a:stretch/>
        </p:blipFill>
        <p:spPr bwMode="auto">
          <a:xfrm>
            <a:off x="304800" y="3197431"/>
            <a:ext cx="2286000" cy="32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 build="p"/>
      <p:bldP spid="5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was it so easy to imperialize?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6388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European nations had technological more advanced weapons.</a:t>
            </a:r>
          </a:p>
          <a:p>
            <a:r>
              <a:rPr lang="en-US" sz="2400" dirty="0" smtClean="0"/>
              <a:t>Europeans had new inventions such as the steam engine</a:t>
            </a:r>
          </a:p>
          <a:p>
            <a:pPr lvl="1"/>
            <a:r>
              <a:rPr lang="en-US" sz="1800" dirty="0" smtClean="0"/>
              <a:t>Steam boat</a:t>
            </a:r>
          </a:p>
          <a:p>
            <a:pPr lvl="1"/>
            <a:r>
              <a:rPr lang="en-US" sz="1800" dirty="0" smtClean="0"/>
              <a:t>Factories could create weapons, guns ammunition very quickly</a:t>
            </a:r>
          </a:p>
          <a:p>
            <a:r>
              <a:rPr lang="en-US" sz="2400" dirty="0" smtClean="0"/>
              <a:t>Drug immunizations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Malaria shot to keep people from getting sick and dying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031537" cy="139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27676"/>
            <a:ext cx="2209800" cy="131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1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Treatment </a:t>
            </a:r>
            <a:endParaRPr lang="en-US" sz="2700" cap="non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3886200" cy="457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 Those who Imperialized  Feelings-Attitudes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00600" y="1219200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36576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Superiority – I am better than them</a:t>
            </a:r>
          </a:p>
          <a:p>
            <a:pPr lvl="1"/>
            <a:r>
              <a:rPr lang="en-US" dirty="0" smtClean="0"/>
              <a:t>Social Darwinism</a:t>
            </a:r>
          </a:p>
          <a:p>
            <a:r>
              <a:rPr lang="en-US" dirty="0" smtClean="0"/>
              <a:t>I am only here to </a:t>
            </a:r>
            <a:r>
              <a:rPr lang="en-US" b="1" dirty="0" smtClean="0">
                <a:solidFill>
                  <a:srgbClr val="FFFF00"/>
                </a:solidFill>
              </a:rPr>
              <a:t>exploit(take)</a:t>
            </a:r>
            <a:r>
              <a:rPr lang="en-US" dirty="0" smtClean="0"/>
              <a:t> their natural resources </a:t>
            </a:r>
          </a:p>
          <a:p>
            <a:r>
              <a:rPr lang="en-US" dirty="0" smtClean="0"/>
              <a:t>I am here to help them be better cause they are savages</a:t>
            </a:r>
          </a:p>
          <a:p>
            <a:pPr lvl="1"/>
            <a:r>
              <a:rPr lang="en-US" dirty="0" smtClean="0"/>
              <a:t>White Man’s Burden/Missionaries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495800" y="1696258"/>
            <a:ext cx="42672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Unfairly-abusive- </a:t>
            </a:r>
            <a:r>
              <a:rPr lang="en-US" dirty="0" smtClean="0">
                <a:solidFill>
                  <a:srgbClr val="FFFF00"/>
                </a:solidFill>
              </a:rPr>
              <a:t>“They are slaves”</a:t>
            </a:r>
          </a:p>
          <a:p>
            <a:r>
              <a:rPr lang="en-US" dirty="0" smtClean="0"/>
              <a:t>Lost land-taken or destroyed to get natural recourses </a:t>
            </a:r>
            <a:r>
              <a:rPr lang="en-US" dirty="0" smtClean="0">
                <a:solidFill>
                  <a:srgbClr val="FFFF00"/>
                </a:solidFill>
              </a:rPr>
              <a:t> “I only want your good stuff”</a:t>
            </a:r>
          </a:p>
          <a:p>
            <a:r>
              <a:rPr lang="en-US" b="1" u="sng" dirty="0" smtClean="0"/>
              <a:t>Farmers planted cash$$ crops not food (</a:t>
            </a:r>
            <a:r>
              <a:rPr lang="en-US" b="1" u="sng" dirty="0" err="1" smtClean="0"/>
              <a:t>Tabacco</a:t>
            </a:r>
            <a:r>
              <a:rPr lang="en-US" b="1" u="sng" dirty="0" smtClean="0"/>
              <a:t>, cotton)</a:t>
            </a:r>
          </a:p>
          <a:p>
            <a:pPr lvl="1"/>
            <a:r>
              <a:rPr lang="en-US" dirty="0" smtClean="0"/>
              <a:t>People starved</a:t>
            </a:r>
          </a:p>
          <a:p>
            <a:r>
              <a:rPr lang="en-US" dirty="0" smtClean="0"/>
              <a:t>No respect for culture or customs –made people change </a:t>
            </a:r>
            <a:r>
              <a:rPr lang="en-US" dirty="0" smtClean="0">
                <a:solidFill>
                  <a:srgbClr val="FFFF00"/>
                </a:solidFill>
              </a:rPr>
              <a:t>“You have to dress like me”</a:t>
            </a:r>
          </a:p>
          <a:p>
            <a:r>
              <a:rPr lang="en-US" dirty="0" smtClean="0"/>
              <a:t>Forced to work for low pay, long hours, bad working conditions</a:t>
            </a:r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20408"/>
            <a:ext cx="2057400" cy="21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79548"/>
            <a:ext cx="2657475" cy="20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644"/>
            <a:ext cx="8172450" cy="634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build="p"/>
      <p:bldP spid="8" grpId="0" build="p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84238"/>
          </a:xfrm>
        </p:spPr>
        <p:txBody>
          <a:bodyPr>
            <a:normAutofit fontScale="90000"/>
          </a:bodyPr>
          <a:lstStyle/>
          <a:p>
            <a:r>
              <a:rPr lang="en-US" cap="none" smtClean="0"/>
              <a:t>The Worst </a:t>
            </a:r>
            <a:r>
              <a:rPr lang="en-US" cap="none" dirty="0" smtClean="0"/>
              <a:t>Was King Leopold II Of </a:t>
            </a:r>
            <a:r>
              <a:rPr lang="en-US" b="1" u="sng" cap="none" dirty="0" smtClean="0">
                <a:solidFill>
                  <a:srgbClr val="FF0000"/>
                </a:solidFill>
              </a:rPr>
              <a:t>Belgium</a:t>
            </a:r>
            <a:r>
              <a:rPr lang="en-US" cap="none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213228"/>
            <a:ext cx="3657600" cy="5187572"/>
          </a:xfrm>
        </p:spPr>
        <p:txBody>
          <a:bodyPr>
            <a:normAutofit/>
          </a:bodyPr>
          <a:lstStyle/>
          <a:p>
            <a:r>
              <a:rPr lang="en-US" dirty="0"/>
              <a:t>Controlled the </a:t>
            </a:r>
            <a:r>
              <a:rPr lang="en-US" b="1" u="sng" dirty="0">
                <a:solidFill>
                  <a:srgbClr val="FF0000"/>
                </a:solidFill>
              </a:rPr>
              <a:t>Congo</a:t>
            </a:r>
          </a:p>
          <a:p>
            <a:r>
              <a:rPr lang="en-US" dirty="0" smtClean="0"/>
              <a:t>Only wanted natural resources</a:t>
            </a:r>
          </a:p>
          <a:p>
            <a:pPr lvl="1"/>
            <a:r>
              <a:rPr lang="en-US" dirty="0" smtClean="0"/>
              <a:t>Ivory and rubber</a:t>
            </a:r>
          </a:p>
          <a:p>
            <a:pPr lvl="1"/>
            <a:endParaRPr lang="en-US" dirty="0"/>
          </a:p>
          <a:p>
            <a:r>
              <a:rPr lang="en-US" dirty="0" smtClean="0"/>
              <a:t>He kidnapped wives and children and held them hostage for ivory or rubber</a:t>
            </a:r>
          </a:p>
          <a:p>
            <a:pPr lvl="1"/>
            <a:r>
              <a:rPr lang="en-US" dirty="0" smtClean="0"/>
              <a:t>They were killed if no one returned</a:t>
            </a:r>
          </a:p>
          <a:p>
            <a:r>
              <a:rPr lang="en-US" dirty="0" smtClean="0"/>
              <a:t>Burned villages who rebelled</a:t>
            </a:r>
          </a:p>
          <a:p>
            <a:r>
              <a:rPr lang="en-US" dirty="0" smtClean="0"/>
              <a:t>Cut off peoples hands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www.youtube.com/watch?v=1JS6_BH8low&amp;feature=player_detailpage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70" y="990600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2014810" cy="15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05" y="2971800"/>
            <a:ext cx="2286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09130"/>
            <a:ext cx="2286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70" y="4495800"/>
            <a:ext cx="152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69" y="3790950"/>
            <a:ext cx="3508561" cy="201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28" y="1266825"/>
            <a:ext cx="32718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18288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71475" y="2311482"/>
            <a:ext cx="2590800" cy="38416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Boer War</a:t>
            </a:r>
          </a:p>
          <a:p>
            <a:pPr lvl="1"/>
            <a:r>
              <a:rPr lang="en-US" dirty="0" smtClean="0"/>
              <a:t>1899-1902</a:t>
            </a:r>
          </a:p>
          <a:p>
            <a:pPr lvl="1"/>
            <a:r>
              <a:rPr lang="en-US" dirty="0" smtClean="0"/>
              <a:t>Against English control in S. Africa</a:t>
            </a:r>
          </a:p>
          <a:p>
            <a:r>
              <a:rPr lang="en-US" dirty="0" smtClean="0"/>
              <a:t>Africans started Nationalism movements (proud to be non European)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 smtClean="0"/>
              <a:t>How Did The Colonized Feel And Respond?</a:t>
            </a:r>
            <a:br>
              <a:rPr lang="en-US" cap="none" dirty="0" smtClean="0"/>
            </a:br>
            <a:r>
              <a:rPr lang="en-US" sz="4900" cap="none" dirty="0" smtClean="0"/>
              <a:t>-</a:t>
            </a:r>
            <a:r>
              <a:rPr lang="en-US" b="1" u="sng" cap="none" dirty="0" smtClean="0">
                <a:solidFill>
                  <a:srgbClr val="FFFF00"/>
                </a:solidFill>
              </a:rPr>
              <a:t>The colonist resisted! </a:t>
            </a:r>
            <a:endParaRPr lang="en-US" sz="4900" b="1" u="sng" cap="none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4114800" y="1470394"/>
            <a:ext cx="10668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India</a:t>
            </a:r>
            <a:endParaRPr lang="en-US" sz="28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819900" y="1489444"/>
            <a:ext cx="1143000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latin typeface="+mj-lt"/>
              </a:rPr>
              <a:t>Asia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943600" y="2213344"/>
            <a:ext cx="2514600" cy="39136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Multiple rebellions everywhere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Opium War</a:t>
            </a:r>
          </a:p>
          <a:p>
            <a:pPr lvl="1"/>
            <a:r>
              <a:rPr lang="en-US" dirty="0" smtClean="0"/>
              <a:t>Chinese rebel</a:t>
            </a:r>
          </a:p>
          <a:p>
            <a:pPr lvl="1"/>
            <a:r>
              <a:rPr lang="en-US" dirty="0" smtClean="0"/>
              <a:t>England and China fight over trade control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971800" y="2133600"/>
            <a:ext cx="2819400" cy="39136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Sepoy</a:t>
            </a:r>
            <a:r>
              <a:rPr lang="en-US" dirty="0" smtClean="0"/>
              <a:t> Mutiny (rebellion)</a:t>
            </a:r>
          </a:p>
          <a:p>
            <a:pPr lvl="1"/>
            <a:r>
              <a:rPr lang="en-US" dirty="0" smtClean="0"/>
              <a:t>Indian soldiers refused to use bullets</a:t>
            </a:r>
            <a:endParaRPr lang="en-US" dirty="0"/>
          </a:p>
          <a:p>
            <a:r>
              <a:rPr lang="en-US" dirty="0" smtClean="0"/>
              <a:t>Protests for independence from England started </a:t>
            </a:r>
          </a:p>
          <a:p>
            <a:r>
              <a:rPr lang="en-US" dirty="0" smtClean="0"/>
              <a:t>Mohandas Gandhi</a:t>
            </a:r>
          </a:p>
          <a:p>
            <a:pPr lvl="1"/>
            <a:r>
              <a:rPr lang="en-US" dirty="0" smtClean="0"/>
              <a:t>Non violent protest</a:t>
            </a:r>
          </a:p>
          <a:p>
            <a:pPr lvl="1"/>
            <a:r>
              <a:rPr lang="en-US" dirty="0" smtClean="0"/>
              <a:t>Fasts</a:t>
            </a:r>
          </a:p>
          <a:p>
            <a:pPr lvl="1"/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www.biography.com/people/mahatma-gandhi-9305898/videos/mahatma-gandhi-a-legacy-of-peace-12169795858</a:t>
            </a:r>
            <a:r>
              <a:rPr lang="en-US" sz="11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20102998">
            <a:off x="92637" y="1120963"/>
            <a:ext cx="218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Angry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1559718">
            <a:off x="5768749" y="2467509"/>
            <a:ext cx="29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Stressed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 rot="20102998">
            <a:off x="350453" y="5282841"/>
            <a:ext cx="3195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Resentful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 rot="1645389">
            <a:off x="5782061" y="4972632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Hateful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94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/>
      <p:bldP spid="6" grpId="0" build="p"/>
      <p:bldP spid="7" grpId="0"/>
      <p:bldP spid="9" grpId="0" build="p"/>
      <p:bldP spid="12" grpId="0" uiExpand="1" build="p"/>
      <p:bldP spid="4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 term Effects of Imperialism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Wealthy landowners in control of all the land and power/government</a:t>
            </a:r>
          </a:p>
          <a:p>
            <a:r>
              <a:rPr lang="en-US" sz="2800" dirty="0" smtClean="0"/>
              <a:t>Colonized nations lost natural resources,  and traditions</a:t>
            </a:r>
            <a:r>
              <a:rPr lang="en-US" sz="2800" dirty="0"/>
              <a:t> </a:t>
            </a:r>
            <a:r>
              <a:rPr lang="en-US" sz="2800" dirty="0" smtClean="0"/>
              <a:t>forever</a:t>
            </a:r>
          </a:p>
          <a:p>
            <a:r>
              <a:rPr lang="en-US" sz="2800" dirty="0" smtClean="0"/>
              <a:t>Nationalism develops through out the world</a:t>
            </a:r>
          </a:p>
          <a:p>
            <a:pPr lvl="1"/>
            <a:r>
              <a:rPr lang="en-US" sz="2400" dirty="0" smtClean="0"/>
              <a:t>Nations believed they were the best!</a:t>
            </a:r>
          </a:p>
        </p:txBody>
      </p:sp>
    </p:spTree>
    <p:extLst>
      <p:ext uri="{BB962C8B-B14F-4D97-AF65-F5344CB8AC3E}">
        <p14:creationId xmlns:p14="http://schemas.microsoft.com/office/powerpoint/2010/main" val="36100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645275"/>
              </p:ext>
            </p:extLst>
          </p:nvPr>
        </p:nvGraphicFramePr>
        <p:xfrm>
          <a:off x="533400" y="1828800"/>
          <a:ext cx="7772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292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Describe how the imperialized people were treated and how they felt and responded to the treatment. </a:t>
            </a:r>
            <a:endParaRPr lang="en-US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 back and highlight your learning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 back and high light any of your notes that will help you understand your learning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Complete the thinking map and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1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3" grpId="0"/>
    </p:bldLst>
  </p:timing>
</p:sld>
</file>

<file path=ppt/theme/theme1.xml><?xml version="1.0" encoding="utf-8"?>
<a:theme xmlns:a="http://schemas.openxmlformats.org/drawingml/2006/main" name="Urban Pop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4575</TotalTime>
  <Words>486</Words>
  <Application>Microsoft Office PowerPoint</Application>
  <PresentationFormat>On-screen Show (4:3)</PresentationFormat>
  <Paragraphs>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Gill Sans MT</vt:lpstr>
      <vt:lpstr>Wingdings</vt:lpstr>
      <vt:lpstr>Wingdings 2</vt:lpstr>
      <vt:lpstr>Wingdings 3</vt:lpstr>
      <vt:lpstr>Urban Pop</vt:lpstr>
      <vt:lpstr>Composite</vt:lpstr>
      <vt:lpstr>MT:2 Industrial Expansion and Imperialism   </vt:lpstr>
      <vt:lpstr>Imperialism</vt:lpstr>
      <vt:lpstr>How was it so easy to imperialize? </vt:lpstr>
      <vt:lpstr>Treatment </vt:lpstr>
      <vt:lpstr>The Worst Was King Leopold II Of Belgium  </vt:lpstr>
      <vt:lpstr>How Did The Colonized Feel And Respond? -The colonist resisted! </vt:lpstr>
      <vt:lpstr>Long term Effects of Imperialism</vt:lpstr>
      <vt:lpstr>Summary: Describe how the imperialized people were treated and how they felt and responded to the treatment. 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MT:2 Industrial Expansion and Imperialism</dc:title>
  <dc:creator>Christina Torres</dc:creator>
  <cp:lastModifiedBy>Orlando Benitez</cp:lastModifiedBy>
  <cp:revision>77</cp:revision>
  <cp:lastPrinted>2012-10-31T23:32:49Z</cp:lastPrinted>
  <dcterms:created xsi:type="dcterms:W3CDTF">2012-10-30T22:56:00Z</dcterms:created>
  <dcterms:modified xsi:type="dcterms:W3CDTF">2017-11-28T17:20:15Z</dcterms:modified>
</cp:coreProperties>
</file>