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6" r:id="rId2"/>
    <p:sldId id="319" r:id="rId3"/>
    <p:sldId id="260" r:id="rId4"/>
    <p:sldId id="262" r:id="rId5"/>
    <p:sldId id="264" r:id="rId6"/>
    <p:sldId id="266" r:id="rId7"/>
    <p:sldId id="320" r:id="rId8"/>
    <p:sldId id="288" r:id="rId9"/>
    <p:sldId id="329" r:id="rId10"/>
    <p:sldId id="321" r:id="rId11"/>
    <p:sldId id="290" r:id="rId12"/>
    <p:sldId id="294" r:id="rId13"/>
    <p:sldId id="298" r:id="rId14"/>
    <p:sldId id="322" r:id="rId15"/>
    <p:sldId id="300" r:id="rId16"/>
    <p:sldId id="323" r:id="rId17"/>
    <p:sldId id="327" r:id="rId18"/>
    <p:sldId id="324" r:id="rId19"/>
    <p:sldId id="325" r:id="rId20"/>
    <p:sldId id="31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A24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60" autoAdjust="0"/>
    <p:restoredTop sz="90231" autoAdjust="0"/>
  </p:normalViewPr>
  <p:slideViewPr>
    <p:cSldViewPr>
      <p:cViewPr varScale="1">
        <p:scale>
          <a:sx n="62" d="100"/>
          <a:sy n="62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FEDE0-0900-4895-999E-FA13BF197B6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580CB0-C101-45B0-BDAC-C6B1D2286688}">
      <dgm:prSet phldrT="[Text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Capitalism</a:t>
          </a:r>
          <a:endParaRPr lang="en-US" b="1" dirty="0">
            <a:solidFill>
              <a:srgbClr val="FFFF00"/>
            </a:solidFill>
          </a:endParaRPr>
        </a:p>
      </dgm:t>
    </dgm:pt>
    <dgm:pt modelId="{3F7B4B6F-0275-4308-901B-AA36CC5FA719}" type="parTrans" cxnId="{7AD96F04-1E00-4163-9F48-527978D1AD24}">
      <dgm:prSet/>
      <dgm:spPr/>
      <dgm:t>
        <a:bodyPr/>
        <a:lstStyle/>
        <a:p>
          <a:endParaRPr lang="en-US"/>
        </a:p>
      </dgm:t>
    </dgm:pt>
    <dgm:pt modelId="{EA6B2319-58C0-4C84-92C1-6BFB517326DA}" type="sibTrans" cxnId="{7AD96F04-1E00-4163-9F48-527978D1AD24}">
      <dgm:prSet/>
      <dgm:spPr/>
      <dgm:t>
        <a:bodyPr/>
        <a:lstStyle/>
        <a:p>
          <a:endParaRPr lang="en-US"/>
        </a:p>
      </dgm:t>
    </dgm:pt>
    <dgm:pt modelId="{A4685078-E79F-4F2B-B2A6-A8B7F503F550}">
      <dgm:prSet phldrT="[Text]" phldr="1"/>
      <dgm:spPr/>
      <dgm:t>
        <a:bodyPr/>
        <a:lstStyle/>
        <a:p>
          <a:endParaRPr lang="en-US" dirty="0"/>
        </a:p>
      </dgm:t>
    </dgm:pt>
    <dgm:pt modelId="{473B1176-EC7C-4B4B-AB8B-A844BBC58A70}" type="parTrans" cxnId="{C6BBF7BE-5611-47DD-8DF7-EBB2C0615E77}">
      <dgm:prSet/>
      <dgm:spPr/>
      <dgm:t>
        <a:bodyPr/>
        <a:lstStyle/>
        <a:p>
          <a:endParaRPr lang="en-US"/>
        </a:p>
      </dgm:t>
    </dgm:pt>
    <dgm:pt modelId="{C28C9580-B564-4E78-94A1-DB22BF9C96E7}" type="sibTrans" cxnId="{C6BBF7BE-5611-47DD-8DF7-EBB2C0615E77}">
      <dgm:prSet/>
      <dgm:spPr/>
      <dgm:t>
        <a:bodyPr/>
        <a:lstStyle/>
        <a:p>
          <a:endParaRPr lang="en-US"/>
        </a:p>
      </dgm:t>
    </dgm:pt>
    <dgm:pt modelId="{752B8545-804D-4B7F-884F-3CC7383CDB8C}">
      <dgm:prSet phldrT="[Text]" phldr="1"/>
      <dgm:spPr/>
      <dgm:t>
        <a:bodyPr/>
        <a:lstStyle/>
        <a:p>
          <a:endParaRPr lang="en-US"/>
        </a:p>
      </dgm:t>
    </dgm:pt>
    <dgm:pt modelId="{9B80E8FB-F666-4A31-8B03-4BC7E456C8DE}" type="parTrans" cxnId="{D4317615-72F6-4633-805E-813AB941A0E5}">
      <dgm:prSet/>
      <dgm:spPr/>
      <dgm:t>
        <a:bodyPr/>
        <a:lstStyle/>
        <a:p>
          <a:endParaRPr lang="en-US"/>
        </a:p>
      </dgm:t>
    </dgm:pt>
    <dgm:pt modelId="{937B0F5B-7991-45C4-93FA-9EC2FC1559CC}" type="sibTrans" cxnId="{D4317615-72F6-4633-805E-813AB941A0E5}">
      <dgm:prSet/>
      <dgm:spPr/>
      <dgm:t>
        <a:bodyPr/>
        <a:lstStyle/>
        <a:p>
          <a:endParaRPr lang="en-US"/>
        </a:p>
      </dgm:t>
    </dgm:pt>
    <dgm:pt modelId="{DD6A75DD-EA29-430B-933E-24F502F0B399}">
      <dgm:prSet phldrT="[Text]" phldr="1"/>
      <dgm:spPr/>
      <dgm:t>
        <a:bodyPr/>
        <a:lstStyle/>
        <a:p>
          <a:endParaRPr lang="en-US"/>
        </a:p>
      </dgm:t>
    </dgm:pt>
    <dgm:pt modelId="{4F56AEAE-7878-4881-8155-CAADC63A27EA}" type="parTrans" cxnId="{2F768541-0EE9-47CE-BB1A-4137014F0E3A}">
      <dgm:prSet/>
      <dgm:spPr/>
      <dgm:t>
        <a:bodyPr/>
        <a:lstStyle/>
        <a:p>
          <a:endParaRPr lang="en-US"/>
        </a:p>
      </dgm:t>
    </dgm:pt>
    <dgm:pt modelId="{4D9DBCA2-80C6-4FE6-BED1-86F34A14D8A6}" type="sibTrans" cxnId="{2F768541-0EE9-47CE-BB1A-4137014F0E3A}">
      <dgm:prSet/>
      <dgm:spPr/>
      <dgm:t>
        <a:bodyPr/>
        <a:lstStyle/>
        <a:p>
          <a:endParaRPr lang="en-US"/>
        </a:p>
      </dgm:t>
    </dgm:pt>
    <dgm:pt modelId="{6161F807-41DE-45A7-84D6-27473171CC6A}">
      <dgm:prSet phldrT="[Text]" phldr="1"/>
      <dgm:spPr/>
      <dgm:t>
        <a:bodyPr/>
        <a:lstStyle/>
        <a:p>
          <a:endParaRPr lang="en-US" dirty="0"/>
        </a:p>
      </dgm:t>
    </dgm:pt>
    <dgm:pt modelId="{2D0BD38D-B8A2-4D80-A45E-055FFA2DAFC2}" type="parTrans" cxnId="{6A33F6AB-4B6C-48C4-A793-36B80DB2AB13}">
      <dgm:prSet/>
      <dgm:spPr/>
      <dgm:t>
        <a:bodyPr/>
        <a:lstStyle/>
        <a:p>
          <a:endParaRPr lang="en-US"/>
        </a:p>
      </dgm:t>
    </dgm:pt>
    <dgm:pt modelId="{D6DCBB31-7524-4CF4-AFD7-622BDAB61DF0}" type="sibTrans" cxnId="{6A33F6AB-4B6C-48C4-A793-36B80DB2AB13}">
      <dgm:prSet/>
      <dgm:spPr/>
      <dgm:t>
        <a:bodyPr/>
        <a:lstStyle/>
        <a:p>
          <a:endParaRPr lang="en-US"/>
        </a:p>
      </dgm:t>
    </dgm:pt>
    <dgm:pt modelId="{8D93851E-6E9D-4291-BD86-1AC0B77228F2}" type="pres">
      <dgm:prSet presAssocID="{064FEDE0-0900-4895-999E-FA13BF197B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ABEA3B-EA8B-4B8A-8479-2BD1A5566394}" type="pres">
      <dgm:prSet presAssocID="{EC580CB0-C101-45B0-BDAC-C6B1D2286688}" presName="centerShape" presStyleLbl="node0" presStyleIdx="0" presStyleCnt="1" custLinFactNeighborX="204" custLinFactNeighborY="63"/>
      <dgm:spPr/>
      <dgm:t>
        <a:bodyPr/>
        <a:lstStyle/>
        <a:p>
          <a:endParaRPr lang="en-US"/>
        </a:p>
      </dgm:t>
    </dgm:pt>
    <dgm:pt modelId="{015B738C-A92E-4C1D-84FA-DC412434C8D6}" type="pres">
      <dgm:prSet presAssocID="{473B1176-EC7C-4B4B-AB8B-A844BBC58A7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C457A1E-5481-45E9-A541-D99FF213001B}" type="pres">
      <dgm:prSet presAssocID="{473B1176-EC7C-4B4B-AB8B-A844BBC58A7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5A27F04-1A65-4FE2-AB68-7EC4D7892F63}" type="pres">
      <dgm:prSet presAssocID="{A4685078-E79F-4F2B-B2A6-A8B7F503F55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A9012-00FF-49ED-BA24-AE39EA5546E9}" type="pres">
      <dgm:prSet presAssocID="{9B80E8FB-F666-4A31-8B03-4BC7E456C8D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28DEF90-7D44-4FD4-BE3B-A3BFE4C618CC}" type="pres">
      <dgm:prSet presAssocID="{9B80E8FB-F666-4A31-8B03-4BC7E456C8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4A55B7C-8077-4C5E-B2DB-4DFE34396CEE}" type="pres">
      <dgm:prSet presAssocID="{752B8545-804D-4B7F-884F-3CC7383CDB8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4FD87-50E8-45F0-99C8-7FD734B744EC}" type="pres">
      <dgm:prSet presAssocID="{4F56AEAE-7878-4881-8155-CAADC63A27EA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8C84F95-42D8-46AB-8107-DB027BEF8633}" type="pres">
      <dgm:prSet presAssocID="{4F56AEAE-7878-4881-8155-CAADC63A27E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FE79C91-D191-475D-A326-E37D85C7E0F0}" type="pres">
      <dgm:prSet presAssocID="{DD6A75DD-EA29-430B-933E-24F502F0B3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B2286-E1BF-48FE-9AF4-7B3329E310E8}" type="pres">
      <dgm:prSet presAssocID="{2D0BD38D-B8A2-4D80-A45E-055FFA2DAFC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FCCF47-9905-4901-B43C-D2935672091A}" type="pres">
      <dgm:prSet presAssocID="{2D0BD38D-B8A2-4D80-A45E-055FFA2DAFC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5AAF43D-E332-4519-94C0-A48D99745AEC}" type="pres">
      <dgm:prSet presAssocID="{6161F807-41DE-45A7-84D6-27473171CC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743F7-1BDD-41ED-B955-98AFB8227BB3}" type="presOf" srcId="{752B8545-804D-4B7F-884F-3CC7383CDB8C}" destId="{04A55B7C-8077-4C5E-B2DB-4DFE34396CEE}" srcOrd="0" destOrd="0" presId="urn:microsoft.com/office/officeart/2005/8/layout/radial5"/>
    <dgm:cxn modelId="{D4317615-72F6-4633-805E-813AB941A0E5}" srcId="{EC580CB0-C101-45B0-BDAC-C6B1D2286688}" destId="{752B8545-804D-4B7F-884F-3CC7383CDB8C}" srcOrd="1" destOrd="0" parTransId="{9B80E8FB-F666-4A31-8B03-4BC7E456C8DE}" sibTransId="{937B0F5B-7991-45C4-93FA-9EC2FC1559CC}"/>
    <dgm:cxn modelId="{A51B58BE-76CE-4D4C-BF2A-B037332F1621}" type="presOf" srcId="{6161F807-41DE-45A7-84D6-27473171CC6A}" destId="{15AAF43D-E332-4519-94C0-A48D99745AEC}" srcOrd="0" destOrd="0" presId="urn:microsoft.com/office/officeart/2005/8/layout/radial5"/>
    <dgm:cxn modelId="{DF462A5A-16EE-4B9A-9CDD-583B8560EB4E}" type="presOf" srcId="{2D0BD38D-B8A2-4D80-A45E-055FFA2DAFC2}" destId="{BCFCCF47-9905-4901-B43C-D2935672091A}" srcOrd="1" destOrd="0" presId="urn:microsoft.com/office/officeart/2005/8/layout/radial5"/>
    <dgm:cxn modelId="{20C67739-8288-4792-8821-0A571A87BD1B}" type="presOf" srcId="{DD6A75DD-EA29-430B-933E-24F502F0B399}" destId="{8FE79C91-D191-475D-A326-E37D85C7E0F0}" srcOrd="0" destOrd="0" presId="urn:microsoft.com/office/officeart/2005/8/layout/radial5"/>
    <dgm:cxn modelId="{EAA58F60-345E-4245-81F6-0B84D02EF6A2}" type="presOf" srcId="{EC580CB0-C101-45B0-BDAC-C6B1D2286688}" destId="{B0ABEA3B-EA8B-4B8A-8479-2BD1A5566394}" srcOrd="0" destOrd="0" presId="urn:microsoft.com/office/officeart/2005/8/layout/radial5"/>
    <dgm:cxn modelId="{7D1A52AE-588F-4F5C-A4AC-9AC0A566AD3F}" type="presOf" srcId="{9B80E8FB-F666-4A31-8B03-4BC7E456C8DE}" destId="{128DEF90-7D44-4FD4-BE3B-A3BFE4C618CC}" srcOrd="1" destOrd="0" presId="urn:microsoft.com/office/officeart/2005/8/layout/radial5"/>
    <dgm:cxn modelId="{7AD96F04-1E00-4163-9F48-527978D1AD24}" srcId="{064FEDE0-0900-4895-999E-FA13BF197B6D}" destId="{EC580CB0-C101-45B0-BDAC-C6B1D2286688}" srcOrd="0" destOrd="0" parTransId="{3F7B4B6F-0275-4308-901B-AA36CC5FA719}" sibTransId="{EA6B2319-58C0-4C84-92C1-6BFB517326DA}"/>
    <dgm:cxn modelId="{9CEDE9E1-A92E-4B7B-B319-16C067A38F41}" type="presOf" srcId="{9B80E8FB-F666-4A31-8B03-4BC7E456C8DE}" destId="{358A9012-00FF-49ED-BA24-AE39EA5546E9}" srcOrd="0" destOrd="0" presId="urn:microsoft.com/office/officeart/2005/8/layout/radial5"/>
    <dgm:cxn modelId="{9C0DDD6F-DD81-4743-98DA-BCDEA8DA117E}" type="presOf" srcId="{473B1176-EC7C-4B4B-AB8B-A844BBC58A70}" destId="{015B738C-A92E-4C1D-84FA-DC412434C8D6}" srcOrd="0" destOrd="0" presId="urn:microsoft.com/office/officeart/2005/8/layout/radial5"/>
    <dgm:cxn modelId="{C6BBF7BE-5611-47DD-8DF7-EBB2C0615E77}" srcId="{EC580CB0-C101-45B0-BDAC-C6B1D2286688}" destId="{A4685078-E79F-4F2B-B2A6-A8B7F503F550}" srcOrd="0" destOrd="0" parTransId="{473B1176-EC7C-4B4B-AB8B-A844BBC58A70}" sibTransId="{C28C9580-B564-4E78-94A1-DB22BF9C96E7}"/>
    <dgm:cxn modelId="{2F768541-0EE9-47CE-BB1A-4137014F0E3A}" srcId="{EC580CB0-C101-45B0-BDAC-C6B1D2286688}" destId="{DD6A75DD-EA29-430B-933E-24F502F0B399}" srcOrd="2" destOrd="0" parTransId="{4F56AEAE-7878-4881-8155-CAADC63A27EA}" sibTransId="{4D9DBCA2-80C6-4FE6-BED1-86F34A14D8A6}"/>
    <dgm:cxn modelId="{6A33F6AB-4B6C-48C4-A793-36B80DB2AB13}" srcId="{EC580CB0-C101-45B0-BDAC-C6B1D2286688}" destId="{6161F807-41DE-45A7-84D6-27473171CC6A}" srcOrd="3" destOrd="0" parTransId="{2D0BD38D-B8A2-4D80-A45E-055FFA2DAFC2}" sibTransId="{D6DCBB31-7524-4CF4-AFD7-622BDAB61DF0}"/>
    <dgm:cxn modelId="{A5303EA1-9583-443B-AB82-493BEA544095}" type="presOf" srcId="{4F56AEAE-7878-4881-8155-CAADC63A27EA}" destId="{8904FD87-50E8-45F0-99C8-7FD734B744EC}" srcOrd="0" destOrd="0" presId="urn:microsoft.com/office/officeart/2005/8/layout/radial5"/>
    <dgm:cxn modelId="{65913A75-E501-4CCE-B4F0-48997F48ABB2}" type="presOf" srcId="{473B1176-EC7C-4B4B-AB8B-A844BBC58A70}" destId="{6C457A1E-5481-45E9-A541-D99FF213001B}" srcOrd="1" destOrd="0" presId="urn:microsoft.com/office/officeart/2005/8/layout/radial5"/>
    <dgm:cxn modelId="{CF04DFB9-0AC3-4E44-88A6-2CE8D52052B6}" type="presOf" srcId="{A4685078-E79F-4F2B-B2A6-A8B7F503F550}" destId="{B5A27F04-1A65-4FE2-AB68-7EC4D7892F63}" srcOrd="0" destOrd="0" presId="urn:microsoft.com/office/officeart/2005/8/layout/radial5"/>
    <dgm:cxn modelId="{DD8FD599-397E-4CC8-ACF8-82BF7CE2F35B}" type="presOf" srcId="{064FEDE0-0900-4895-999E-FA13BF197B6D}" destId="{8D93851E-6E9D-4291-BD86-1AC0B77228F2}" srcOrd="0" destOrd="0" presId="urn:microsoft.com/office/officeart/2005/8/layout/radial5"/>
    <dgm:cxn modelId="{6256985D-03DE-4A6A-B1C2-0FC57068012F}" type="presOf" srcId="{4F56AEAE-7878-4881-8155-CAADC63A27EA}" destId="{58C84F95-42D8-46AB-8107-DB027BEF8633}" srcOrd="1" destOrd="0" presId="urn:microsoft.com/office/officeart/2005/8/layout/radial5"/>
    <dgm:cxn modelId="{82081740-BC8C-4EC8-B50D-860363F5AF3A}" type="presOf" srcId="{2D0BD38D-B8A2-4D80-A45E-055FFA2DAFC2}" destId="{6CBB2286-E1BF-48FE-9AF4-7B3329E310E8}" srcOrd="0" destOrd="0" presId="urn:microsoft.com/office/officeart/2005/8/layout/radial5"/>
    <dgm:cxn modelId="{18361DDA-9F12-465C-BA62-E57244C229AA}" type="presParOf" srcId="{8D93851E-6E9D-4291-BD86-1AC0B77228F2}" destId="{B0ABEA3B-EA8B-4B8A-8479-2BD1A5566394}" srcOrd="0" destOrd="0" presId="urn:microsoft.com/office/officeart/2005/8/layout/radial5"/>
    <dgm:cxn modelId="{BB408A83-0D2B-4CD3-B964-637A8D8AA178}" type="presParOf" srcId="{8D93851E-6E9D-4291-BD86-1AC0B77228F2}" destId="{015B738C-A92E-4C1D-84FA-DC412434C8D6}" srcOrd="1" destOrd="0" presId="urn:microsoft.com/office/officeart/2005/8/layout/radial5"/>
    <dgm:cxn modelId="{7664D3E1-1D5C-44BB-BB54-25D3CC7A5311}" type="presParOf" srcId="{015B738C-A92E-4C1D-84FA-DC412434C8D6}" destId="{6C457A1E-5481-45E9-A541-D99FF213001B}" srcOrd="0" destOrd="0" presId="urn:microsoft.com/office/officeart/2005/8/layout/radial5"/>
    <dgm:cxn modelId="{0F742472-CC4C-4C86-BB33-182B05254614}" type="presParOf" srcId="{8D93851E-6E9D-4291-BD86-1AC0B77228F2}" destId="{B5A27F04-1A65-4FE2-AB68-7EC4D7892F63}" srcOrd="2" destOrd="0" presId="urn:microsoft.com/office/officeart/2005/8/layout/radial5"/>
    <dgm:cxn modelId="{7B14E1E9-36D6-41DF-A7D6-58D97B0625FD}" type="presParOf" srcId="{8D93851E-6E9D-4291-BD86-1AC0B77228F2}" destId="{358A9012-00FF-49ED-BA24-AE39EA5546E9}" srcOrd="3" destOrd="0" presId="urn:microsoft.com/office/officeart/2005/8/layout/radial5"/>
    <dgm:cxn modelId="{958353C1-F824-4C1B-80F4-6CCF05B8CEE7}" type="presParOf" srcId="{358A9012-00FF-49ED-BA24-AE39EA5546E9}" destId="{128DEF90-7D44-4FD4-BE3B-A3BFE4C618CC}" srcOrd="0" destOrd="0" presId="urn:microsoft.com/office/officeart/2005/8/layout/radial5"/>
    <dgm:cxn modelId="{BF69A9D6-A31E-4B44-B15A-D119117C38A2}" type="presParOf" srcId="{8D93851E-6E9D-4291-BD86-1AC0B77228F2}" destId="{04A55B7C-8077-4C5E-B2DB-4DFE34396CEE}" srcOrd="4" destOrd="0" presId="urn:microsoft.com/office/officeart/2005/8/layout/radial5"/>
    <dgm:cxn modelId="{E9EB7B42-CFC0-40BE-ACA9-B6DE81DB8B5D}" type="presParOf" srcId="{8D93851E-6E9D-4291-BD86-1AC0B77228F2}" destId="{8904FD87-50E8-45F0-99C8-7FD734B744EC}" srcOrd="5" destOrd="0" presId="urn:microsoft.com/office/officeart/2005/8/layout/radial5"/>
    <dgm:cxn modelId="{68A0C80F-134F-4E8C-A5B0-FE36B06829CA}" type="presParOf" srcId="{8904FD87-50E8-45F0-99C8-7FD734B744EC}" destId="{58C84F95-42D8-46AB-8107-DB027BEF8633}" srcOrd="0" destOrd="0" presId="urn:microsoft.com/office/officeart/2005/8/layout/radial5"/>
    <dgm:cxn modelId="{E920CF2A-314D-4972-AE83-FA2CC8CBDF71}" type="presParOf" srcId="{8D93851E-6E9D-4291-BD86-1AC0B77228F2}" destId="{8FE79C91-D191-475D-A326-E37D85C7E0F0}" srcOrd="6" destOrd="0" presId="urn:microsoft.com/office/officeart/2005/8/layout/radial5"/>
    <dgm:cxn modelId="{6F4A20F9-03B4-4E51-A005-D8DE648370DA}" type="presParOf" srcId="{8D93851E-6E9D-4291-BD86-1AC0B77228F2}" destId="{6CBB2286-E1BF-48FE-9AF4-7B3329E310E8}" srcOrd="7" destOrd="0" presId="urn:microsoft.com/office/officeart/2005/8/layout/radial5"/>
    <dgm:cxn modelId="{7DA7E609-AD4E-42CB-B15A-374F2E481AC0}" type="presParOf" srcId="{6CBB2286-E1BF-48FE-9AF4-7B3329E310E8}" destId="{BCFCCF47-9905-4901-B43C-D2935672091A}" srcOrd="0" destOrd="0" presId="urn:microsoft.com/office/officeart/2005/8/layout/radial5"/>
    <dgm:cxn modelId="{EFA963C3-3F79-46AC-9D8E-EB3895848B0A}" type="presParOf" srcId="{8D93851E-6E9D-4291-BD86-1AC0B77228F2}" destId="{15AAF43D-E332-4519-94C0-A48D99745AEC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BEA3B-EA8B-4B8A-8479-2BD1A5566394}">
      <dsp:nvSpPr>
        <dsp:cNvPr id="0" name=""/>
        <dsp:cNvSpPr/>
      </dsp:nvSpPr>
      <dsp:spPr>
        <a:xfrm>
          <a:off x="2073036" y="1860637"/>
          <a:ext cx="1323711" cy="1323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</a:rPr>
            <a:t>Capitalism</a:t>
          </a:r>
          <a:endParaRPr lang="en-US" sz="1500" b="1" kern="1200" dirty="0">
            <a:solidFill>
              <a:srgbClr val="FFFF00"/>
            </a:solidFill>
          </a:endParaRPr>
        </a:p>
      </dsp:txBody>
      <dsp:txXfrm>
        <a:off x="2266889" y="2054490"/>
        <a:ext cx="936005" cy="936005"/>
      </dsp:txXfrm>
    </dsp:sp>
    <dsp:sp modelId="{015B738C-A92E-4C1D-84FA-DC412434C8D6}">
      <dsp:nvSpPr>
        <dsp:cNvPr id="0" name=""/>
        <dsp:cNvSpPr/>
      </dsp:nvSpPr>
      <dsp:spPr>
        <a:xfrm rot="16185992">
          <a:off x="2589811" y="1376954"/>
          <a:ext cx="282659" cy="450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32383" y="1509365"/>
        <a:ext cx="197861" cy="270037"/>
      </dsp:txXfrm>
    </dsp:sp>
    <dsp:sp modelId="{B5A27F04-1A65-4FE2-AB68-7EC4D7892F63}">
      <dsp:nvSpPr>
        <dsp:cNvPr id="0" name=""/>
        <dsp:cNvSpPr/>
      </dsp:nvSpPr>
      <dsp:spPr>
        <a:xfrm>
          <a:off x="2065469" y="3622"/>
          <a:ext cx="1323711" cy="1323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259322" y="197475"/>
        <a:ext cx="936005" cy="936005"/>
      </dsp:txXfrm>
    </dsp:sp>
    <dsp:sp modelId="{358A9012-00FF-49ED-BA24-AE39EA5546E9}">
      <dsp:nvSpPr>
        <dsp:cNvPr id="0" name=""/>
        <dsp:cNvSpPr/>
      </dsp:nvSpPr>
      <dsp:spPr>
        <a:xfrm rot="21595651">
          <a:off x="3511895" y="2296303"/>
          <a:ext cx="277402" cy="450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11895" y="2386368"/>
        <a:ext cx="194181" cy="270037"/>
      </dsp:txXfrm>
    </dsp:sp>
    <dsp:sp modelId="{04A55B7C-8077-4C5E-B2DB-4DFE34396CEE}">
      <dsp:nvSpPr>
        <dsp:cNvPr id="0" name=""/>
        <dsp:cNvSpPr/>
      </dsp:nvSpPr>
      <dsp:spPr>
        <a:xfrm>
          <a:off x="3920147" y="1858300"/>
          <a:ext cx="1323711" cy="1323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114000" y="2052153"/>
        <a:ext cx="936005" cy="936005"/>
      </dsp:txXfrm>
    </dsp:sp>
    <dsp:sp modelId="{8904FD87-50E8-45F0-99C8-7FD734B744EC}">
      <dsp:nvSpPr>
        <dsp:cNvPr id="0" name=""/>
        <dsp:cNvSpPr/>
      </dsp:nvSpPr>
      <dsp:spPr>
        <a:xfrm rot="5414044">
          <a:off x="2591049" y="3215702"/>
          <a:ext cx="280182" cy="450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633248" y="3263687"/>
        <a:ext cx="196127" cy="270037"/>
      </dsp:txXfrm>
    </dsp:sp>
    <dsp:sp modelId="{8FE79C91-D191-475D-A326-E37D85C7E0F0}">
      <dsp:nvSpPr>
        <dsp:cNvPr id="0" name=""/>
        <dsp:cNvSpPr/>
      </dsp:nvSpPr>
      <dsp:spPr>
        <a:xfrm>
          <a:off x="2065469" y="3712978"/>
          <a:ext cx="1323711" cy="1323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259322" y="3906831"/>
        <a:ext cx="936005" cy="936005"/>
      </dsp:txXfrm>
    </dsp:sp>
    <dsp:sp modelId="{6CBB2286-E1BF-48FE-9AF4-7B3329E310E8}">
      <dsp:nvSpPr>
        <dsp:cNvPr id="0" name=""/>
        <dsp:cNvSpPr/>
      </dsp:nvSpPr>
      <dsp:spPr>
        <a:xfrm rot="10804314">
          <a:off x="1669135" y="2296303"/>
          <a:ext cx="285423" cy="4500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1754762" y="2386369"/>
        <a:ext cx="199796" cy="270037"/>
      </dsp:txXfrm>
    </dsp:sp>
    <dsp:sp modelId="{15AAF43D-E332-4519-94C0-A48D99745AEC}">
      <dsp:nvSpPr>
        <dsp:cNvPr id="0" name=""/>
        <dsp:cNvSpPr/>
      </dsp:nvSpPr>
      <dsp:spPr>
        <a:xfrm>
          <a:off x="210791" y="1858300"/>
          <a:ext cx="1323711" cy="1323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404644" y="2052153"/>
        <a:ext cx="936005" cy="936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8AEE-CC98-496D-9E90-123C3073D47B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0F2B-257C-44B6-86B7-9C5E7A5E4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wrote notes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0F2B-257C-44B6-86B7-9C5E7A5E43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___________is__________. One basic belief of __________ is _________. A positive thing about ___________ is ___________, while a negative detail about _______________ is _____________.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0F2B-257C-44B6-86B7-9C5E7A5E436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0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9BF023-7136-4624-A3A2-C9B8F25D47B5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6477000" cy="1828800"/>
          </a:xfrm>
        </p:spPr>
        <p:txBody>
          <a:bodyPr/>
          <a:lstStyle/>
          <a:p>
            <a:r>
              <a:rPr lang="en-US" dirty="0" smtClean="0"/>
              <a:t>MT2: Industrialism and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LT#2: Describe the development (creation) and basics of capitalism and communism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7800" y="1066800"/>
            <a:ext cx="6477000" cy="1828800"/>
          </a:xfrm>
        </p:spPr>
        <p:txBody>
          <a:bodyPr/>
          <a:lstStyle/>
          <a:p>
            <a:r>
              <a:rPr lang="en-US" dirty="0" smtClean="0"/>
              <a:t>After taking notes on page 1-8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00200" y="3048000"/>
            <a:ext cx="6705600" cy="68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handout Mt2 LT2 Handout #2 on capitalism before taking more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636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b="1" dirty="0" smtClean="0">
                <a:latin typeface="Times New Roman" pitchFamily="18" charset="0"/>
              </a:rPr>
              <a:t>Responses to “Capitalism”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4582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300" b="1" dirty="0" smtClean="0">
                <a:latin typeface="Times New Roman" pitchFamily="18" charset="0"/>
              </a:rPr>
              <a:t>Capitalism was not popular with everyone</a:t>
            </a:r>
          </a:p>
          <a:p>
            <a:pPr lvl="1">
              <a:defRPr/>
            </a:pPr>
            <a:r>
              <a:rPr lang="en-US" sz="4100" b="1" dirty="0" smtClean="0">
                <a:latin typeface="Times New Roman" pitchFamily="18" charset="0"/>
              </a:rPr>
              <a:t>Some people felt that a new economic system was needed to protect the working people</a:t>
            </a:r>
            <a:endParaRPr lang="en-US" sz="41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</a:rPr>
              <a:t>Utopianism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4800600" y="2590800"/>
            <a:ext cx="3886200" cy="39624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 smtClean="0">
                <a:latin typeface="Times New Roman" pitchFamily="18" charset="0"/>
              </a:rPr>
              <a:t>What is a Utopia?</a:t>
            </a:r>
          </a:p>
          <a:p>
            <a:pPr lvl="1">
              <a:defRPr/>
            </a:pPr>
            <a:r>
              <a:rPr lang="en-US" sz="2100" dirty="0" smtClean="0">
                <a:latin typeface="Times New Roman" pitchFamily="18" charset="0"/>
              </a:rPr>
              <a:t>Perfect </a:t>
            </a:r>
            <a:r>
              <a:rPr lang="en-US" sz="2100" dirty="0">
                <a:latin typeface="Times New Roman" pitchFamily="18" charset="0"/>
              </a:rPr>
              <a:t>society based on cooperation instead of </a:t>
            </a:r>
            <a:r>
              <a:rPr lang="en-US" sz="2100" dirty="0" smtClean="0">
                <a:latin typeface="Times New Roman" pitchFamily="18" charset="0"/>
              </a:rPr>
              <a:t>competition </a:t>
            </a:r>
          </a:p>
          <a:p>
            <a:pPr lvl="1">
              <a:defRPr/>
            </a:pPr>
            <a:r>
              <a:rPr lang="en-US" sz="2100" dirty="0">
                <a:latin typeface="Times New Roman" pitchFamily="18" charset="0"/>
              </a:rPr>
              <a:t>Everyone works together to support the </a:t>
            </a:r>
            <a:r>
              <a:rPr lang="en-US" sz="2100" dirty="0" smtClean="0">
                <a:latin typeface="Times New Roman" pitchFamily="18" charset="0"/>
              </a:rPr>
              <a:t>society</a:t>
            </a:r>
          </a:p>
          <a:p>
            <a:pPr lvl="1">
              <a:defRPr/>
            </a:pPr>
            <a:r>
              <a:rPr lang="en-US" sz="2100" dirty="0" smtClean="0">
                <a:latin typeface="Times New Roman" pitchFamily="18" charset="0"/>
              </a:rPr>
              <a:t>Everyone has all there needs met (shelter, food, and security)</a:t>
            </a:r>
          </a:p>
          <a:p>
            <a:pPr lvl="1">
              <a:defRPr/>
            </a:pPr>
            <a:endParaRPr lang="en-US" sz="21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</a:rPr>
              <a:t>People tried living in Utopia’s but they all failed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09600" y="2514600"/>
            <a:ext cx="3886200" cy="3581400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idea</a:t>
            </a:r>
            <a:r>
              <a:rPr lang="en-US" dirty="0" smtClean="0"/>
              <a:t> that society can be made </a:t>
            </a:r>
            <a:r>
              <a:rPr lang="en-US" dirty="0" smtClean="0">
                <a:solidFill>
                  <a:srgbClr val="FF0000"/>
                </a:solidFill>
              </a:rPr>
              <a:t>much better</a:t>
            </a:r>
            <a:r>
              <a:rPr lang="en-US" dirty="0" smtClean="0"/>
              <a:t> or even </a:t>
            </a:r>
            <a:r>
              <a:rPr lang="en-US" dirty="0" smtClean="0">
                <a:solidFill>
                  <a:srgbClr val="FF0000"/>
                </a:solidFill>
              </a:rPr>
              <a:t>perfect</a:t>
            </a:r>
            <a:r>
              <a:rPr lang="en-US" dirty="0" smtClean="0"/>
              <a:t> by human effort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is utopianism?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Utopias created in response to capitalism 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199"/>
            <a:ext cx="261937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5344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Socialism: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3810000" cy="480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>
                <a:latin typeface="Times New Roman" pitchFamily="18" charset="0"/>
              </a:rPr>
              <a:t>The government own </a:t>
            </a:r>
            <a:r>
              <a:rPr lang="en-US" sz="2400" b="1" dirty="0">
                <a:latin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</a:rPr>
              <a:t>key pieces to make a society/government successful for the people</a:t>
            </a:r>
          </a:p>
          <a:p>
            <a:pPr lvl="1">
              <a:defRPr/>
            </a:pPr>
            <a:r>
              <a:rPr lang="en-US" sz="2000" b="1" dirty="0" smtClean="0">
                <a:latin typeface="Times New Roman" pitchFamily="18" charset="0"/>
              </a:rPr>
              <a:t>Ex. Electricity, transportation, water, gas, food production</a:t>
            </a:r>
            <a:endParaRPr lang="en-US" sz="2000" b="1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Principles: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Times New Roman" pitchFamily="18" charset="0"/>
              </a:rPr>
              <a:t>“Equality of all People”</a:t>
            </a:r>
          </a:p>
          <a:p>
            <a:pPr lvl="2">
              <a:defRPr/>
            </a:pPr>
            <a:r>
              <a:rPr lang="en-US" sz="1700" b="1" dirty="0" smtClean="0">
                <a:latin typeface="Times New Roman" pitchFamily="18" charset="0"/>
              </a:rPr>
              <a:t>Everyone gets =money</a:t>
            </a:r>
          </a:p>
          <a:p>
            <a:pPr lvl="2">
              <a:defRPr/>
            </a:pPr>
            <a:r>
              <a:rPr lang="en-US" sz="1700" b="1" dirty="0" smtClean="0">
                <a:latin typeface="Times New Roman" pitchFamily="18" charset="0"/>
              </a:rPr>
              <a:t>Everyone gets = medical help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Times New Roman" pitchFamily="18" charset="0"/>
              </a:rPr>
              <a:t>Cooperation is better than competition</a:t>
            </a:r>
          </a:p>
          <a:p>
            <a:pPr lvl="1" eaLnBrk="1" hangingPunct="1">
              <a:defRPr/>
            </a:pPr>
            <a:endParaRPr lang="en-US" sz="2000" b="1" dirty="0" smtClean="0">
              <a:latin typeface="Times New Roman" pitchFamily="18" charset="0"/>
            </a:endParaRPr>
          </a:p>
        </p:txBody>
      </p:sp>
      <p:pic>
        <p:nvPicPr>
          <p:cNvPr id="53254" name="Picture 6" descr="http://www.umass.edu/umhome/images/upload/83499/soc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00200"/>
            <a:ext cx="4648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cap="all" dirty="0" smtClean="0"/>
              <a:t/>
            </a:r>
            <a:br>
              <a:rPr lang="en-US" sz="3100" b="1" cap="all" dirty="0" smtClean="0"/>
            </a:br>
            <a:r>
              <a:rPr lang="en-US" sz="3100" b="1" cap="all" dirty="0" smtClean="0"/>
              <a:t>BASIC </a:t>
            </a:r>
            <a:r>
              <a:rPr lang="en-US" sz="3100" b="1" cap="all" dirty="0"/>
              <a:t>DIFFERENCES BETWEEN SOCIALISM AND CAPITALISM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9624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Capitalism</a:t>
            </a:r>
            <a:r>
              <a:rPr lang="en-US" dirty="0"/>
              <a:t>: </a:t>
            </a:r>
            <a:r>
              <a:rPr lang="en-US" dirty="0" smtClean="0"/>
              <a:t>Businesses are </a:t>
            </a:r>
            <a:r>
              <a:rPr lang="en-US" dirty="0"/>
              <a:t>owned by </a:t>
            </a:r>
            <a:r>
              <a:rPr lang="en-US" u="sng" dirty="0"/>
              <a:t>individuals and corporations</a:t>
            </a:r>
          </a:p>
          <a:p>
            <a:r>
              <a:rPr lang="en-US" b="1" dirty="0" smtClean="0"/>
              <a:t>Capitalism</a:t>
            </a:r>
            <a:r>
              <a:rPr lang="en-US" dirty="0"/>
              <a:t>: Fosters a </a:t>
            </a:r>
            <a:r>
              <a:rPr lang="en-US" u="sng" dirty="0"/>
              <a:t>competitive atmosphere</a:t>
            </a:r>
            <a:r>
              <a:rPr lang="en-US" dirty="0"/>
              <a:t> in which workers and companies are encouraged to work hard to achieve personal success</a:t>
            </a:r>
          </a:p>
          <a:p>
            <a:r>
              <a:rPr lang="en-US" b="1" dirty="0" smtClean="0"/>
              <a:t>Capitalism</a:t>
            </a:r>
            <a:r>
              <a:rPr lang="en-US" dirty="0"/>
              <a:t>: Ownership of private property is encouraged</a:t>
            </a:r>
          </a:p>
          <a:p>
            <a:r>
              <a:rPr lang="en-US" b="1" dirty="0" smtClean="0"/>
              <a:t>Capitalism</a:t>
            </a:r>
            <a:r>
              <a:rPr lang="en-US" dirty="0"/>
              <a:t>: Produces goods based on the law of supply and demand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267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Socialism</a:t>
            </a:r>
            <a:r>
              <a:rPr lang="en-US" dirty="0"/>
              <a:t>: </a:t>
            </a:r>
            <a:r>
              <a:rPr lang="en-US" dirty="0" smtClean="0"/>
              <a:t>Businesses are </a:t>
            </a:r>
            <a:r>
              <a:rPr lang="en-US" u="sng" dirty="0"/>
              <a:t>owned by the government </a:t>
            </a:r>
            <a:r>
              <a:rPr lang="en-US" u="sng" dirty="0" smtClean="0"/>
              <a:t>for the people</a:t>
            </a:r>
            <a:endParaRPr lang="en-US" u="sng" dirty="0"/>
          </a:p>
          <a:p>
            <a:r>
              <a:rPr lang="en-US" b="1" dirty="0"/>
              <a:t>Socialism</a:t>
            </a:r>
            <a:r>
              <a:rPr lang="en-US" dirty="0"/>
              <a:t>: Encourages an </a:t>
            </a:r>
            <a:r>
              <a:rPr lang="en-US" u="sng" dirty="0"/>
              <a:t>atmosphere of cooperation </a:t>
            </a:r>
            <a:r>
              <a:rPr lang="en-US" dirty="0"/>
              <a:t>in which no matter how hard a person works, he or she reaps the same benefits as everyone else.</a:t>
            </a:r>
          </a:p>
          <a:p>
            <a:r>
              <a:rPr lang="en-US" b="1" dirty="0"/>
              <a:t>Socialism</a:t>
            </a:r>
            <a:r>
              <a:rPr lang="en-US" dirty="0"/>
              <a:t>: Ownership of private property is largely forbidden</a:t>
            </a:r>
          </a:p>
          <a:p>
            <a:r>
              <a:rPr lang="en-US" b="1" dirty="0"/>
              <a:t>Socialism</a:t>
            </a:r>
            <a:r>
              <a:rPr lang="en-US" dirty="0"/>
              <a:t>: Government commands production and prices.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Capitalism	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191000" y="2819400"/>
            <a:ext cx="8382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343400" y="4114800"/>
            <a:ext cx="6858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86200" y="4608786"/>
            <a:ext cx="9144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38600" y="5410200"/>
            <a:ext cx="990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  <p:bldP spid="7" grpId="0" uiExpand="1" build="p"/>
      <p:bldP spid="5" grpId="0" build="p" animBg="1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solidFill>
                  <a:srgbClr val="C00000"/>
                </a:solidFill>
                <a:latin typeface="Times New Roman" pitchFamily="18" charset="0"/>
              </a:rPr>
              <a:t>COMMUNISM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b="1" dirty="0" smtClean="0">
                <a:latin typeface="Times New Roman" pitchFamily="18" charset="0"/>
              </a:rPr>
              <a:t>In theory, A government were the people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own</a:t>
            </a:r>
            <a:r>
              <a:rPr lang="en-US" sz="3600" b="1" dirty="0" smtClean="0">
                <a:latin typeface="Times New Roman" pitchFamily="18" charset="0"/>
              </a:rPr>
              <a:t> and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share</a:t>
            </a:r>
            <a:r>
              <a:rPr lang="en-US" sz="3600" b="1" dirty="0" smtClean="0">
                <a:latin typeface="Times New Roman" pitchFamily="18" charset="0"/>
              </a:rPr>
              <a:t> everything</a:t>
            </a:r>
          </a:p>
          <a:p>
            <a:r>
              <a:rPr lang="en-US" sz="3600" b="1" dirty="0" smtClean="0">
                <a:latin typeface="Times New Roman" pitchFamily="18" charset="0"/>
              </a:rPr>
              <a:t>Reality, one person is in charge of the government and everything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revolution must take places to overthrow the government</a:t>
            </a:r>
          </a:p>
          <a:p>
            <a:r>
              <a:rPr lang="en-US" dirty="0" smtClean="0"/>
              <a:t>One powerful leader is in charge</a:t>
            </a:r>
          </a:p>
          <a:p>
            <a:r>
              <a:rPr lang="en-US" dirty="0" smtClean="0"/>
              <a:t>The government controls EVERYTHING for the good of the people</a:t>
            </a:r>
          </a:p>
          <a:p>
            <a:r>
              <a:rPr lang="en-US" dirty="0" smtClean="0"/>
              <a:t>Everyone will become equal</a:t>
            </a:r>
          </a:p>
          <a:p>
            <a:pPr lvl="1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Main ideas/beliefs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2" grpId="0" build="p"/>
      <p:bldP spid="5" grpId="0" build="p"/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Communism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owned </a:t>
            </a:r>
            <a:r>
              <a:rPr lang="en-US" dirty="0"/>
              <a:t>banking system</a:t>
            </a:r>
          </a:p>
          <a:p>
            <a:r>
              <a:rPr lang="en-US" dirty="0"/>
              <a:t>Government controlled education</a:t>
            </a:r>
          </a:p>
          <a:p>
            <a:r>
              <a:rPr lang="en-US" dirty="0"/>
              <a:t>Government controlled </a:t>
            </a:r>
            <a:r>
              <a:rPr lang="en-US" dirty="0" smtClean="0"/>
              <a:t>jobs</a:t>
            </a:r>
            <a:endParaRPr lang="en-US" dirty="0"/>
          </a:p>
          <a:p>
            <a:r>
              <a:rPr lang="en-US" dirty="0"/>
              <a:t>Government ownership of transportation and communication </a:t>
            </a:r>
          </a:p>
          <a:p>
            <a:r>
              <a:rPr lang="en-US" dirty="0"/>
              <a:t>Government ownership of agricultural 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factories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Communism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Everyone is equal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</a:rPr>
              <a:t>Same wage, same house, same clothing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Everyone gets free medical treatment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Everyone can go to school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Everyone has a job</a:t>
            </a:r>
          </a:p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 a lot of choice</a:t>
            </a:r>
          </a:p>
          <a:p>
            <a:pPr lvl="1"/>
            <a:r>
              <a:rPr lang="en-US" dirty="0" smtClean="0"/>
              <a:t>Live where the government tells you</a:t>
            </a:r>
          </a:p>
          <a:p>
            <a:pPr lvl="1"/>
            <a:r>
              <a:rPr lang="en-US" dirty="0" smtClean="0"/>
              <a:t>Eat what the government provides</a:t>
            </a:r>
          </a:p>
          <a:p>
            <a:pPr lvl="1"/>
            <a:r>
              <a:rPr lang="en-US" dirty="0" smtClean="0"/>
              <a:t>Job is what the government gives you</a:t>
            </a:r>
          </a:p>
          <a:p>
            <a:pPr lvl="1"/>
            <a:r>
              <a:rPr lang="en-US" dirty="0" smtClean="0"/>
              <a:t>Gov. teaches you what wants to teach you</a:t>
            </a:r>
          </a:p>
          <a:p>
            <a:r>
              <a:rPr lang="en-US" dirty="0" smtClean="0"/>
              <a:t>Those that complain about the gov. are seen as rebels= jailed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Pro’s (+) of communism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70375" cy="75088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Con’s (-) of communism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2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4" grpId="0" build="p"/>
      <p:bldP spid="2" grpId="0" build="p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b="1" cap="all" dirty="0">
                <a:solidFill>
                  <a:srgbClr val="775F55"/>
                </a:solidFill>
              </a:rPr>
              <a:t>BASIC DIFFERENCES BETWEEN </a:t>
            </a:r>
            <a:r>
              <a:rPr lang="en-US" sz="2800" b="1" cap="all" dirty="0" smtClean="0">
                <a:solidFill>
                  <a:srgbClr val="775F55"/>
                </a:solidFill>
              </a:rPr>
              <a:t>Communism </a:t>
            </a:r>
            <a:r>
              <a:rPr lang="en-US" sz="2800" b="1" cap="all" dirty="0">
                <a:solidFill>
                  <a:srgbClr val="775F55"/>
                </a:solidFill>
              </a:rPr>
              <a:t>AND CAPITALISM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4114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Capitalism: </a:t>
            </a:r>
            <a:r>
              <a:rPr lang="en-US" dirty="0" smtClean="0"/>
              <a:t>Resources </a:t>
            </a:r>
            <a:r>
              <a:rPr lang="en-US" dirty="0"/>
              <a:t>are owned by a </a:t>
            </a:r>
            <a:r>
              <a:rPr lang="en-US" b="1" u="sng" dirty="0"/>
              <a:t>private owner.</a:t>
            </a:r>
          </a:p>
          <a:p>
            <a:pPr lvl="0">
              <a:buClr>
                <a:srgbClr val="DD8047"/>
              </a:buClr>
            </a:pPr>
            <a:r>
              <a:rPr lang="en-US" b="1" dirty="0"/>
              <a:t>Capitalism: </a:t>
            </a:r>
            <a:r>
              <a:rPr lang="en-US" dirty="0" smtClean="0"/>
              <a:t> </a:t>
            </a:r>
            <a:r>
              <a:rPr lang="en-US" u="sng" dirty="0" smtClean="0"/>
              <a:t>Competitive</a:t>
            </a:r>
            <a:r>
              <a:rPr lang="en-US" dirty="0" smtClean="0"/>
              <a:t> atmosphere in which workers and companies are encouraged to </a:t>
            </a:r>
            <a:r>
              <a:rPr lang="en-US" u="sng" dirty="0" smtClean="0"/>
              <a:t>work hard </a:t>
            </a:r>
            <a:r>
              <a:rPr lang="en-US" dirty="0" smtClean="0"/>
              <a:t>to achieve personal </a:t>
            </a:r>
            <a:r>
              <a:rPr lang="en-US" u="sng" dirty="0" smtClean="0"/>
              <a:t>success     </a:t>
            </a:r>
          </a:p>
          <a:p>
            <a:r>
              <a:rPr lang="en-US" b="1" dirty="0" smtClean="0"/>
              <a:t>Capitalism</a:t>
            </a:r>
            <a:r>
              <a:rPr lang="en-US" dirty="0"/>
              <a:t>: Produces goods based on the law of supply and demand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Communism</a:t>
            </a:r>
            <a:r>
              <a:rPr lang="en-US" dirty="0" smtClean="0"/>
              <a:t>: </a:t>
            </a:r>
            <a:r>
              <a:rPr lang="en-US" b="1" u="sng" dirty="0" smtClean="0"/>
              <a:t>Government owns</a:t>
            </a:r>
            <a:r>
              <a:rPr lang="en-US" dirty="0" smtClean="0"/>
              <a:t> resources </a:t>
            </a:r>
          </a:p>
          <a:p>
            <a:r>
              <a:rPr lang="en-US" b="1" dirty="0" smtClean="0"/>
              <a:t>communism</a:t>
            </a:r>
            <a:r>
              <a:rPr lang="en-US" dirty="0" smtClean="0"/>
              <a:t>: Encourages</a:t>
            </a:r>
            <a:r>
              <a:rPr lang="en-US" u="sng" dirty="0" smtClean="0"/>
              <a:t> equality</a:t>
            </a:r>
            <a:endParaRPr lang="en-US" dirty="0"/>
          </a:p>
          <a:p>
            <a:endParaRPr lang="en-US" b="1" dirty="0" smtClean="0"/>
          </a:p>
          <a:p>
            <a:r>
              <a:rPr lang="en-US" b="1" dirty="0" smtClean="0"/>
              <a:t>Communism</a:t>
            </a:r>
            <a:r>
              <a:rPr lang="en-US" dirty="0"/>
              <a:t>: Government </a:t>
            </a:r>
            <a:r>
              <a:rPr lang="en-US" dirty="0" smtClean="0"/>
              <a:t>decides what products to produce/make and distribute/give away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Capitalism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3886200" y="2895600"/>
            <a:ext cx="9144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4343400" y="4267200"/>
            <a:ext cx="6858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91000" y="5715000"/>
            <a:ext cx="8382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8" grpId="0" uiExpand="1" build="p"/>
      <p:bldP spid="5" grpId="0" build="p" animBg="1"/>
      <p:bldP spid="7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" y="1524000"/>
            <a:ext cx="486640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25735" cy="322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Prior to Industrialization:</a:t>
            </a:r>
          </a:p>
          <a:p>
            <a:pPr lvl="1"/>
            <a:r>
              <a:rPr lang="en-US" dirty="0" smtClean="0"/>
              <a:t>People lived in and near </a:t>
            </a:r>
          </a:p>
          <a:p>
            <a:pPr marL="137160" indent="0">
              <a:buNone/>
            </a:pPr>
            <a:r>
              <a:rPr lang="en-US" dirty="0" smtClean="0"/>
              <a:t>     castles (peasants worked for</a:t>
            </a:r>
          </a:p>
          <a:p>
            <a:pPr marL="137160" indent="0">
              <a:buNone/>
            </a:pPr>
            <a:r>
              <a:rPr lang="en-US" dirty="0" smtClean="0"/>
              <a:t>     master of the castle </a:t>
            </a:r>
            <a:r>
              <a:rPr lang="en-US" b="1" u="sng" dirty="0" smtClean="0"/>
              <a:t>in exchange </a:t>
            </a:r>
            <a:r>
              <a:rPr lang="en-US" dirty="0" smtClean="0"/>
              <a:t>for shelter and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protection)</a:t>
            </a:r>
          </a:p>
          <a:p>
            <a:pPr marL="1188720" lvl="2" indent="-457200"/>
            <a:r>
              <a:rPr lang="en-US" dirty="0" smtClean="0"/>
              <a:t>Trade of goods for a service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Industrialization changed the 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way products and money was earned/used</a:t>
            </a:r>
          </a:p>
          <a:p>
            <a:pPr marL="13716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 descr="C:\Users\ctorres\AppData\Local\Microsoft\Windows\Temporary Internet Files\Content.IE5\4OTT63GH\MC9000367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27" y="1752600"/>
            <a:ext cx="1786738" cy="116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torres\AppData\Local\Microsoft\Windows\Temporary Internet Files\Content.IE5\JA7X7JZ5\MC9001500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11517"/>
            <a:ext cx="2146426" cy="16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4478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Go back and look at your learning goal </a:t>
            </a:r>
          </a:p>
          <a:p>
            <a:pPr lvl="1"/>
            <a:r>
              <a:rPr lang="en-US" dirty="0" smtClean="0"/>
              <a:t>Highlight any information that you think will help  you better understand your learning goal</a:t>
            </a:r>
          </a:p>
          <a:p>
            <a:r>
              <a:rPr lang="en-US" dirty="0" smtClean="0"/>
              <a:t>Complete the following tree map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a summary stating the basics, positives and negatives of each government/economic system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332423"/>
              </p:ext>
            </p:extLst>
          </p:nvPr>
        </p:nvGraphicFramePr>
        <p:xfrm>
          <a:off x="381000" y="3276600"/>
          <a:ext cx="8534400" cy="209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Different forms of government/economic systems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Capitalism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Utopianism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Communism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745">
                <a:tc>
                  <a:txBody>
                    <a:bodyPr/>
                    <a:lstStyle/>
                    <a:p>
                      <a:r>
                        <a:rPr lang="en-US" dirty="0" smtClean="0"/>
                        <a:t>Basic beliefs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45">
                <a:tc>
                  <a:txBody>
                    <a:bodyPr/>
                    <a:lstStyle/>
                    <a:p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553">
                <a:tc>
                  <a:txBody>
                    <a:bodyPr/>
                    <a:lstStyle/>
                    <a:p>
                      <a:r>
                        <a:rPr lang="en-US" dirty="0" smtClean="0"/>
                        <a:t>cons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3050"/>
            <a:ext cx="8534400" cy="1022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CAPITALISM  is formed because of Industrialization </a:t>
            </a:r>
            <a:endParaRPr lang="en-US" sz="3200" b="1" dirty="0">
              <a:solidFill>
                <a:srgbClr val="00A2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Capitalism is an economic system (economic system is a way to </a:t>
            </a:r>
            <a:r>
              <a:rPr lang="en-US" sz="2800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earn money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Money is used to reward work</a:t>
            </a:r>
          </a:p>
          <a:p>
            <a:pPr lvl="1">
              <a:defRPr/>
            </a:pP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Money is used to purchase products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Private Ownership</a:t>
            </a:r>
          </a:p>
          <a:p>
            <a:pPr lvl="1"/>
            <a:r>
              <a:rPr lang="en-US" dirty="0" smtClean="0"/>
              <a:t>Businesses</a:t>
            </a:r>
          </a:p>
          <a:p>
            <a:pPr lvl="1"/>
            <a:r>
              <a:rPr lang="en-US" dirty="0" smtClean="0"/>
              <a:t>land</a:t>
            </a:r>
          </a:p>
          <a:p>
            <a:r>
              <a:rPr lang="en-US" dirty="0" smtClean="0"/>
              <a:t>2. Goal is to make </a:t>
            </a:r>
            <a:r>
              <a:rPr lang="en-US" dirty="0" smtClean="0"/>
              <a:t>money! </a:t>
            </a:r>
            <a:r>
              <a:rPr lang="en-US" dirty="0" smtClean="0"/>
              <a:t>$$$$ </a:t>
            </a:r>
            <a:endParaRPr lang="en-US" dirty="0" smtClean="0"/>
          </a:p>
          <a:p>
            <a:r>
              <a:rPr lang="en-US" dirty="0" smtClean="0"/>
              <a:t>3. supply and demand</a:t>
            </a:r>
          </a:p>
          <a:p>
            <a:pPr lvl="1"/>
            <a:r>
              <a:rPr lang="en-US" dirty="0" smtClean="0"/>
              <a:t>Money is made by selling things based on supply and demand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is it?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3 basics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1. Private Ownership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2. Profit motive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3. supply and demand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3885567" cy="49530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Private Ownership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Capital, $$$, belongs to individuals who are FREE to do what they wish with it. 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Land and businesses are privately owned (people owned)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Minimal(very little) government involvement- Key person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Adam Smith said “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laiseez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-faire”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2" descr="http://thecriticalarizonan.files.wordpress.com/2007/08/private_property_-_no_trespassin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290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http://bobanddeesigns.com/images/privatedriveslikscreen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7824">
            <a:off x="4532313" y="2151063"/>
            <a:ext cx="215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 descr="http://4.bp.blogspot.com/_-qWumT93ZWc/SUSC2rkXoiI/AAAAAAAABAk/JQzs6SetpXk/s400/Private_Proper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>
              <a:solidFill>
                <a:srgbClr val="00A2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28800"/>
            <a:ext cx="4038600" cy="4800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A249"/>
                </a:solidFill>
                <a:latin typeface="Times New Roman" pitchFamily="18" charset="0"/>
                <a:cs typeface="Times New Roman" pitchFamily="18" charset="0"/>
              </a:rPr>
              <a:t>2. Profit Motive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Products are made because business owners  wants a 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PROFIT$$$$ 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6" descr="http://d2eosjbgw49cu5.cloudfront.net/ifenergy.com/imgname--can_wind_power_make_a_profit---50226711--flickr_61056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4" descr="http://www.netmoreprofit.com/images/Profits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7495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CAPITALISM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3. Supply and demand</a:t>
            </a:r>
          </a:p>
          <a:p>
            <a:pPr lvl="1"/>
            <a:r>
              <a:rPr lang="en-US" b="1" dirty="0" smtClean="0"/>
              <a:t>Products (supply) are made based on what people want (demand)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7 cost $600 because people want it (demand) so apple supplies it at a high price(supply)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5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</a:rPr>
              <a:t>Capitalism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People can or are free to buy any products they want due to competition  between businesses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Anyone can make money</a:t>
            </a:r>
          </a:p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Products are cheaper because there is a big selections of products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</a:rPr>
              <a:t>Uneven distribution of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</a:rPr>
              <a:t>WEALTH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</a:rPr>
              <a:t>Poor people live in SQUALOR: slums, bad sanitation, etc.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</a:rPr>
              <a:t>Working conditions are </a:t>
            </a:r>
            <a:r>
              <a:rPr lang="en-US" dirty="0" smtClean="0">
                <a:latin typeface="Times New Roman" pitchFamily="18" charset="0"/>
              </a:rPr>
              <a:t>miserable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No one cares about the old, sick and injured because they cant work</a:t>
            </a:r>
            <a:endParaRPr lang="en-US" dirty="0">
              <a:latin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609600" y="1600200"/>
            <a:ext cx="3886200" cy="64008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Pro’s (+) of capitalism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270375" cy="750887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Con’s (-) of capitalism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4" grpId="0" uiExpand="1" build="p"/>
      <p:bldP spid="2" grpId="0" build="p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Map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2667000" cy="4572000"/>
          </a:xfr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4E5B6F"/>
                </a:solidFill>
                <a:latin typeface="Candara"/>
              </a:rPr>
              <a:t>Go back and highlight your notes for things you think are important</a:t>
            </a:r>
          </a:p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4E5B6F"/>
                </a:solidFill>
                <a:latin typeface="Candara"/>
              </a:rPr>
              <a:t>Create </a:t>
            </a:r>
            <a:r>
              <a:rPr lang="en-US" sz="2400" dirty="0" smtClean="0">
                <a:solidFill>
                  <a:srgbClr val="4E5B6F"/>
                </a:solidFill>
                <a:latin typeface="Candara"/>
              </a:rPr>
              <a:t>the bubble  map</a:t>
            </a:r>
            <a:endParaRPr lang="en-US" sz="2400" dirty="0">
              <a:solidFill>
                <a:srgbClr val="4E5B6F"/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7FD13B"/>
              </a:buClr>
              <a:buSzPct val="100000"/>
              <a:buFont typeface="Symbol" pitchFamily="18" charset="2"/>
              <a:buChar char=""/>
            </a:pPr>
            <a:r>
              <a:rPr lang="en-US" sz="2400" dirty="0" smtClean="0">
                <a:solidFill>
                  <a:srgbClr val="4E5B6F"/>
                </a:solidFill>
                <a:latin typeface="Candara"/>
              </a:rPr>
              <a:t>Write a summary about </a:t>
            </a:r>
            <a:r>
              <a:rPr lang="en-US" sz="2400" dirty="0" smtClean="0">
                <a:solidFill>
                  <a:srgbClr val="4E5B6F"/>
                </a:solidFill>
                <a:latin typeface="Candara"/>
              </a:rPr>
              <a:t>capitalism. Minimum of </a:t>
            </a:r>
            <a:r>
              <a:rPr lang="en-US" sz="2400" smtClean="0">
                <a:solidFill>
                  <a:srgbClr val="4E5B6F"/>
                </a:solidFill>
                <a:latin typeface="Candara"/>
              </a:rPr>
              <a:t>5 sentences!</a:t>
            </a:r>
            <a:endParaRPr lang="en-US" sz="2400" b="1" dirty="0">
              <a:solidFill>
                <a:srgbClr val="4E5B6F"/>
              </a:solidFill>
              <a:latin typeface="Candara"/>
            </a:endParaRPr>
          </a:p>
          <a:p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35463389"/>
              </p:ext>
            </p:extLst>
          </p:nvPr>
        </p:nvGraphicFramePr>
        <p:xfrm>
          <a:off x="3276600" y="1589088"/>
          <a:ext cx="545465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8521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9114</TotalTime>
  <Words>948</Words>
  <Application>Microsoft Office PowerPoint</Application>
  <PresentationFormat>On-screen Show (4:3)</PresentationFormat>
  <Paragraphs>151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Candara</vt:lpstr>
      <vt:lpstr>Symbol</vt:lpstr>
      <vt:lpstr>Times New Roman</vt:lpstr>
      <vt:lpstr>Tw Cen MT</vt:lpstr>
      <vt:lpstr>Wingdings</vt:lpstr>
      <vt:lpstr>Wingdings 2</vt:lpstr>
      <vt:lpstr>Median</vt:lpstr>
      <vt:lpstr>MT2: Industrialism and Imperialism</vt:lpstr>
      <vt:lpstr>Big Change</vt:lpstr>
      <vt:lpstr>CAPITALISM  is formed because of Industrialization </vt:lpstr>
      <vt:lpstr>CAPITALISM</vt:lpstr>
      <vt:lpstr>CAPITALISM</vt:lpstr>
      <vt:lpstr>CAPITALISM</vt:lpstr>
      <vt:lpstr>CAPITALISM</vt:lpstr>
      <vt:lpstr>Capitalism</vt:lpstr>
      <vt:lpstr>Thinking Map</vt:lpstr>
      <vt:lpstr>After taking notes on page 1-8 </vt:lpstr>
      <vt:lpstr>Responses to “Capitalism”</vt:lpstr>
      <vt:lpstr>Utopianism</vt:lpstr>
      <vt:lpstr>Socialism:</vt:lpstr>
      <vt:lpstr> BASIC DIFFERENCES BETWEEN SOCIALISM AND CAPITALISM </vt:lpstr>
      <vt:lpstr>COMMUNISM</vt:lpstr>
      <vt:lpstr>Basics of Communism </vt:lpstr>
      <vt:lpstr>Communism</vt:lpstr>
      <vt:lpstr>BASIC DIFFERENCES BETWEEN Communism AND CAPITALISM</vt:lpstr>
      <vt:lpstr>PowerPoint Presentation</vt:lpstr>
      <vt:lpstr>Assignment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Capitalism, Socialism, and Communism</dc:title>
  <dc:creator>Christina Torres</dc:creator>
  <cp:lastModifiedBy>Orlando Benitez</cp:lastModifiedBy>
  <cp:revision>77</cp:revision>
  <dcterms:created xsi:type="dcterms:W3CDTF">2012-03-04T18:56:28Z</dcterms:created>
  <dcterms:modified xsi:type="dcterms:W3CDTF">2017-10-24T14:23:12Z</dcterms:modified>
</cp:coreProperties>
</file>